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sldIdLst>
    <p:sldId id="256" r:id="rId2"/>
    <p:sldId id="274" r:id="rId3"/>
    <p:sldId id="275" r:id="rId4"/>
    <p:sldId id="276" r:id="rId5"/>
    <p:sldId id="292" r:id="rId6"/>
    <p:sldId id="293" r:id="rId7"/>
    <p:sldId id="273" r:id="rId8"/>
    <p:sldId id="319" r:id="rId9"/>
    <p:sldId id="277" r:id="rId10"/>
    <p:sldId id="260" r:id="rId11"/>
    <p:sldId id="271" r:id="rId12"/>
    <p:sldId id="294" r:id="rId13"/>
    <p:sldId id="261" r:id="rId14"/>
    <p:sldId id="295" r:id="rId15"/>
    <p:sldId id="296" r:id="rId16"/>
    <p:sldId id="309" r:id="rId17"/>
    <p:sldId id="262" r:id="rId18"/>
    <p:sldId id="298" r:id="rId19"/>
    <p:sldId id="297" r:id="rId20"/>
    <p:sldId id="264" r:id="rId21"/>
    <p:sldId id="310" r:id="rId22"/>
    <p:sldId id="265" r:id="rId23"/>
    <p:sldId id="287" r:id="rId24"/>
    <p:sldId id="259" r:id="rId25"/>
    <p:sldId id="315" r:id="rId26"/>
    <p:sldId id="311" r:id="rId27"/>
    <p:sldId id="313" r:id="rId28"/>
    <p:sldId id="288" r:id="rId29"/>
    <p:sldId id="266" r:id="rId30"/>
    <p:sldId id="312" r:id="rId31"/>
    <p:sldId id="314" r:id="rId32"/>
    <p:sldId id="299" r:id="rId33"/>
    <p:sldId id="300" r:id="rId34"/>
    <p:sldId id="267" r:id="rId35"/>
    <p:sldId id="289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1" r:id="rId44"/>
    <p:sldId id="268" r:id="rId45"/>
    <p:sldId id="269" r:id="rId46"/>
    <p:sldId id="270" r:id="rId47"/>
    <p:sldId id="317" r:id="rId48"/>
    <p:sldId id="316" r:id="rId49"/>
    <p:sldId id="285" r:id="rId50"/>
    <p:sldId id="286" r:id="rId51"/>
    <p:sldId id="318" r:id="rId52"/>
    <p:sldId id="257" r:id="rId53"/>
    <p:sldId id="284" r:id="rId54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24" autoAdjust="0"/>
    <p:restoredTop sz="86486" autoAdjust="0"/>
  </p:normalViewPr>
  <p:slideViewPr>
    <p:cSldViewPr>
      <p:cViewPr varScale="1">
        <p:scale>
          <a:sx n="110" d="100"/>
          <a:sy n="110" d="100"/>
        </p:scale>
        <p:origin x="108" y="19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34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00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2756" indent="-270291" defTabSz="93700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81164" indent="-216233" defTabSz="93700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3629" indent="-216233" defTabSz="93700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46095" indent="-216233" defTabSz="93700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78560" indent="-216233" algn="ctr" defTabSz="9370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11026" indent="-216233" algn="ctr" defTabSz="9370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43491" indent="-216233" algn="ctr" defTabSz="9370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75957" indent="-216233" algn="ctr" defTabSz="9370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54DC921-085C-4A2C-B71B-66D9CFF4D6F6}" type="slidenum">
              <a:rPr lang="da-DK" altLang="en-US" smtClean="0"/>
              <a:pPr eaLnBrk="1" hangingPunct="1"/>
              <a:t>7</a:t>
            </a:fld>
            <a:endParaRPr lang="da-DK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Except: when </a:t>
            </a:r>
            <a:r>
              <a:rPr lang="en-US" dirty="0" err="1"/>
              <a:t>gradle</a:t>
            </a:r>
            <a:r>
              <a:rPr lang="en-US" dirty="0"/>
              <a:t> compiles .class files down into subproject folders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42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7011"/>
            <a:ext cx="4038600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7011"/>
            <a:ext cx="4038600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7DAEB-CBA3-45FE-AB10-5623185A5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5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Microservices and DevOps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DevOps and Container Technology</a:t>
            </a:r>
          </a:p>
          <a:p>
            <a:pPr>
              <a:defRPr/>
            </a:pPr>
            <a:r>
              <a:rPr lang="en-US" sz="2000" dirty="0"/>
              <a:t>Docker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1600" dirty="0"/>
              <a:t>Henrik Bærbak Christensen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Moving the boundary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Mission: To make virtualization </a:t>
            </a:r>
            <a:r>
              <a:rPr lang="en-US" i="1" noProof="0" dirty="0"/>
              <a:t>lightweight</a:t>
            </a:r>
            <a:endParaRPr lang="en-US" noProof="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6894786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95400" y="4254500"/>
            <a:ext cx="1981200" cy="4445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Traditional VMs</a:t>
            </a:r>
          </a:p>
        </p:txBody>
      </p:sp>
      <p:sp>
        <p:nvSpPr>
          <p:cNvPr id="8" name="Rectangle 7"/>
          <p:cNvSpPr/>
          <p:nvPr/>
        </p:nvSpPr>
        <p:spPr>
          <a:xfrm>
            <a:off x="5486400" y="4254500"/>
            <a:ext cx="1828800" cy="44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Docker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68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Classifying Docker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noProof="0" dirty="0"/>
              <a:t>A Same-ISA Process VM</a:t>
            </a:r>
          </a:p>
          <a:p>
            <a:endParaRPr lang="en-US" i="1" noProof="0" dirty="0"/>
          </a:p>
          <a:p>
            <a:r>
              <a:rPr lang="en-US" noProof="0" dirty="0"/>
              <a:t>Docker containers</a:t>
            </a:r>
            <a:br>
              <a:rPr lang="en-US" noProof="0" dirty="0"/>
            </a:br>
            <a:r>
              <a:rPr lang="en-US" noProof="0" dirty="0"/>
              <a:t>provide a</a:t>
            </a:r>
            <a:br>
              <a:rPr lang="en-US" noProof="0" dirty="0"/>
            </a:br>
            <a:r>
              <a:rPr lang="en-US" b="1" i="1" noProof="0" dirty="0"/>
              <a:t>virtual Linux OS</a:t>
            </a:r>
            <a:endParaRPr lang="en-US" b="1" noProof="0" dirty="0"/>
          </a:p>
          <a:p>
            <a:endParaRPr lang="en-US" b="1" i="1" noProof="0" dirty="0"/>
          </a:p>
          <a:p>
            <a:r>
              <a:rPr lang="en-US" noProof="0" dirty="0"/>
              <a:t>Docker containers</a:t>
            </a:r>
            <a:br>
              <a:rPr lang="en-US" noProof="0" dirty="0"/>
            </a:br>
            <a:r>
              <a:rPr lang="en-US" noProof="0" dirty="0"/>
              <a:t>typically </a:t>
            </a:r>
            <a:r>
              <a:rPr lang="en-US" b="1" i="1" noProof="0" dirty="0"/>
              <a:t>execute a single process</a:t>
            </a:r>
          </a:p>
          <a:p>
            <a:endParaRPr lang="en-US" b="1" i="1" noProof="0" dirty="0"/>
          </a:p>
          <a:p>
            <a:r>
              <a:rPr lang="en-US" noProof="0" dirty="0"/>
              <a:t>Ex:	Run a </a:t>
            </a:r>
            <a:r>
              <a:rPr lang="en-US" noProof="0" dirty="0" err="1"/>
              <a:t>RabbitMQ</a:t>
            </a:r>
            <a:r>
              <a:rPr lang="en-US" noProof="0" dirty="0"/>
              <a:t> broker, an apache web server, …</a:t>
            </a:r>
          </a:p>
        </p:txBody>
      </p:sp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77902241"/>
              </p:ext>
            </p:extLst>
          </p:nvPr>
        </p:nvGraphicFramePr>
        <p:xfrm>
          <a:off x="4362450" y="1257300"/>
          <a:ext cx="4400550" cy="254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2" imgW="10370732" imgH="5990244" progId="PaintShopPro">
                  <p:embed/>
                </p:oleObj>
              </mc:Choice>
              <mc:Fallback>
                <p:oleObj name="Paint Shop Pro Image" r:id="rId2" imgW="10370732" imgH="5990244" progId="PaintShopPro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1257300"/>
                        <a:ext cx="4400550" cy="254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8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ACC3E-A14B-4052-86FD-A84A909BF6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Docker Engine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4A58C3-5461-47B3-A074-6E1A234AAC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VMM of Docker</a:t>
            </a:r>
          </a:p>
        </p:txBody>
      </p:sp>
    </p:spTree>
    <p:extLst>
      <p:ext uri="{BB962C8B-B14F-4D97-AF65-F5344CB8AC3E}">
        <p14:creationId xmlns:p14="http://schemas.microsoft.com/office/powerpoint/2010/main" val="253537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5"/>
    </mc:Choice>
    <mc:Fallback xmlns="">
      <p:transition spd="slow" advTm="181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Images and Containers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Core concepts in Docker</a:t>
            </a:r>
          </a:p>
          <a:p>
            <a:pPr lvl="1"/>
            <a:r>
              <a:rPr lang="en-US" b="1" noProof="0" dirty="0"/>
              <a:t>Image</a:t>
            </a:r>
            <a:r>
              <a:rPr lang="en-US" noProof="0" dirty="0"/>
              <a:t>		The encapsulation of a VM</a:t>
            </a:r>
          </a:p>
          <a:p>
            <a:pPr lvl="2"/>
            <a:r>
              <a:rPr lang="en-US" noProof="0" dirty="0"/>
              <a:t>I.e. the physical file that contains the VM – </a:t>
            </a:r>
            <a:r>
              <a:rPr lang="en-US" b="1" noProof="0" dirty="0"/>
              <a:t>deployment unit</a:t>
            </a:r>
            <a:endParaRPr lang="en-US" noProof="0" dirty="0"/>
          </a:p>
          <a:p>
            <a:pPr lvl="2"/>
            <a:r>
              <a:rPr lang="en-US" noProof="0" dirty="0"/>
              <a:t>Similar to a Java Jar file, DLL, .exe, war file, etc.</a:t>
            </a:r>
          </a:p>
          <a:p>
            <a:pPr lvl="1"/>
            <a:endParaRPr lang="en-US" b="1" noProof="0" dirty="0"/>
          </a:p>
          <a:p>
            <a:pPr lvl="1"/>
            <a:r>
              <a:rPr lang="en-US" b="1" noProof="0" dirty="0"/>
              <a:t>Container</a:t>
            </a:r>
            <a:r>
              <a:rPr lang="en-US" noProof="0" dirty="0"/>
              <a:t>	The executing instance of an image</a:t>
            </a:r>
          </a:p>
          <a:p>
            <a:pPr lvl="2"/>
            <a:r>
              <a:rPr lang="en-US" noProof="0" dirty="0"/>
              <a:t>Similar to an executing Java system, running the main() from the Jar file</a:t>
            </a:r>
          </a:p>
          <a:p>
            <a:pPr lvl="2"/>
            <a:endParaRPr lang="en-US" noProof="0" dirty="0"/>
          </a:p>
          <a:p>
            <a:pPr lvl="1"/>
            <a:r>
              <a:rPr lang="en-US" b="1" noProof="0" dirty="0"/>
              <a:t>Docker Engine	</a:t>
            </a:r>
            <a:r>
              <a:rPr lang="en-US" noProof="0" dirty="0"/>
              <a:t>The VMM program on Linux (Windows)</a:t>
            </a:r>
          </a:p>
          <a:p>
            <a:pPr lvl="2"/>
            <a:r>
              <a:rPr lang="en-US" noProof="0" dirty="0"/>
              <a:t>That handles images and executes containers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10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E0EEA-4773-46C9-90C6-F1A5F10FD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3A3E9-FF29-42EB-86E4-D7B6186B1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0A8F1-FC9E-4758-B980-97FF102AE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670F6-A531-47EF-A53B-329A72D3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5F732-753C-429F-8D2C-0A3AC183F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29F8B6-83CB-4A46-8D14-3FA7D66DA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622" y="952500"/>
            <a:ext cx="5804578" cy="461407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D0B29B-F456-40B9-8FF8-C359D5A0431F}"/>
              </a:ext>
            </a:extLst>
          </p:cNvPr>
          <p:cNvCxnSpPr/>
          <p:nvPr/>
        </p:nvCxnSpPr>
        <p:spPr>
          <a:xfrm>
            <a:off x="4343400" y="1485900"/>
            <a:ext cx="16764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33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02"/>
    </mc:Choice>
    <mc:Fallback xmlns="">
      <p:transition spd="slow" advTm="3570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E0EEA-4773-46C9-90C6-F1A5F10FD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3A3E9-FF29-42EB-86E4-D7B6186B1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0A8F1-FC9E-4758-B980-97FF102AE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670F6-A531-47EF-A53B-329A72D3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5F732-753C-429F-8D2C-0A3AC183F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29F8B6-83CB-4A46-8D14-3FA7D66DA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622" y="952500"/>
            <a:ext cx="5804578" cy="461407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D0B29B-F456-40B9-8FF8-C359D5A0431F}"/>
              </a:ext>
            </a:extLst>
          </p:cNvPr>
          <p:cNvCxnSpPr/>
          <p:nvPr/>
        </p:nvCxnSpPr>
        <p:spPr>
          <a:xfrm>
            <a:off x="4191000" y="1485900"/>
            <a:ext cx="16764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4E420FE-93C2-48D9-AE84-3ABF78815E52}"/>
              </a:ext>
            </a:extLst>
          </p:cNvPr>
          <p:cNvSpPr/>
          <p:nvPr/>
        </p:nvSpPr>
        <p:spPr>
          <a:xfrm>
            <a:off x="457200" y="2324100"/>
            <a:ext cx="3429000" cy="685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‘docker’ = invoke docker engine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4283B-8925-4E7F-A664-2A2D5F26677A}"/>
              </a:ext>
            </a:extLst>
          </p:cNvPr>
          <p:cNvSpPr/>
          <p:nvPr/>
        </p:nvSpPr>
        <p:spPr>
          <a:xfrm>
            <a:off x="800100" y="3086100"/>
            <a:ext cx="3429000" cy="685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‘run’ = instantiate container from named image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C5C53B-9B9D-4BF9-9383-F6122EEF3E6C}"/>
              </a:ext>
            </a:extLst>
          </p:cNvPr>
          <p:cNvSpPr/>
          <p:nvPr/>
        </p:nvSpPr>
        <p:spPr>
          <a:xfrm>
            <a:off x="1066800" y="3848100"/>
            <a:ext cx="3429000" cy="685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‘hello-world’ = named image (parameter to ‘run’)</a:t>
            </a:r>
          </a:p>
        </p:txBody>
      </p:sp>
    </p:spTree>
    <p:extLst>
      <p:ext uri="{BB962C8B-B14F-4D97-AF65-F5344CB8AC3E}">
        <p14:creationId xmlns:p14="http://schemas.microsoft.com/office/powerpoint/2010/main" val="10880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02"/>
    </mc:Choice>
    <mc:Fallback xmlns="">
      <p:transition spd="slow" advTm="3570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EBD54-8137-44CB-AB8D-31CA41DCF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and Guest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D6F33-B095-4842-B8F5-9A586607F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Now, you have two ”computers in one” – which is which?</a:t>
            </a:r>
          </a:p>
          <a:p>
            <a:endParaRPr lang="en-US" dirty="0"/>
          </a:p>
          <a:p>
            <a:r>
              <a:rPr lang="en-US" b="1" dirty="0"/>
              <a:t>Host:</a:t>
            </a:r>
            <a:r>
              <a:rPr lang="en-US" dirty="0"/>
              <a:t> The physical machine, providing CPU, RAM, etc.</a:t>
            </a:r>
          </a:p>
          <a:p>
            <a:endParaRPr lang="en-US" b="1" dirty="0"/>
          </a:p>
          <a:p>
            <a:r>
              <a:rPr lang="en-US" b="1" dirty="0"/>
              <a:t>Guest:</a:t>
            </a:r>
            <a:r>
              <a:rPr lang="en-US" dirty="0"/>
              <a:t> The virtual machine, handled by the VMM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Of course, hosts often run multiple guests…</a:t>
            </a:r>
          </a:p>
          <a:p>
            <a:pPr lvl="1"/>
            <a:r>
              <a:rPr lang="en-US" dirty="0"/>
              <a:t>And your laptop (</a:t>
            </a:r>
            <a:r>
              <a:rPr lang="en-US" b="1" dirty="0"/>
              <a:t>host)</a:t>
            </a:r>
            <a:r>
              <a:rPr lang="en-US" dirty="0"/>
              <a:t> runs M101 (</a:t>
            </a:r>
            <a:r>
              <a:rPr lang="en-US" b="1" dirty="0"/>
              <a:t>guest</a:t>
            </a:r>
            <a:r>
              <a:rPr lang="en-US" dirty="0"/>
              <a:t>) that is actually the </a:t>
            </a:r>
            <a:r>
              <a:rPr lang="en-US" b="1" dirty="0"/>
              <a:t>host</a:t>
            </a:r>
            <a:r>
              <a:rPr lang="en-US" dirty="0"/>
              <a:t> of the Docker </a:t>
            </a:r>
            <a:r>
              <a:rPr lang="en-US" b="1" dirty="0"/>
              <a:t>guest</a:t>
            </a:r>
            <a:r>
              <a:rPr lang="en-US" dirty="0"/>
              <a:t> 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F48A4-F822-4A8A-9827-11CB76387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40576-FC8E-4EBF-80A8-304BD0CF3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A939D-768C-40C1-B87C-6314111C4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8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Linux LXC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Container</a:t>
            </a:r>
          </a:p>
          <a:p>
            <a:pPr lvl="1"/>
            <a:r>
              <a:rPr lang="en-US" noProof="0" dirty="0"/>
              <a:t>Application running on a </a:t>
            </a:r>
            <a:r>
              <a:rPr lang="en-US" i="1" noProof="0" dirty="0"/>
              <a:t>slice/view</a:t>
            </a:r>
            <a:r>
              <a:rPr lang="en-US" noProof="0" dirty="0"/>
              <a:t> of a (shared) OS</a:t>
            </a:r>
          </a:p>
          <a:p>
            <a:pPr lvl="1"/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Linux LXC technology extended</a:t>
            </a:r>
          </a:p>
          <a:p>
            <a:pPr lvl="1"/>
            <a:r>
              <a:rPr lang="en-US" i="1" noProof="0" dirty="0"/>
              <a:t>namespaces (isolation) </a:t>
            </a:r>
            <a:r>
              <a:rPr lang="en-US" noProof="0" dirty="0"/>
              <a:t>provides an isolated share of OS resources</a:t>
            </a:r>
          </a:p>
          <a:p>
            <a:pPr lvl="1"/>
            <a:r>
              <a:rPr lang="en-US" i="1" noProof="0" dirty="0" err="1"/>
              <a:t>cgroups</a:t>
            </a:r>
            <a:r>
              <a:rPr lang="en-US" i="1" noProof="0" dirty="0"/>
              <a:t> (configuration) </a:t>
            </a:r>
            <a:r>
              <a:rPr lang="en-US" noProof="0" dirty="0"/>
              <a:t>provides resource management of OS resources (RAM, </a:t>
            </a:r>
            <a:r>
              <a:rPr lang="en-US" noProof="0" dirty="0" err="1"/>
              <a:t>cpu</a:t>
            </a:r>
            <a:r>
              <a:rPr lang="en-US" noProof="0" dirty="0"/>
              <a:t>, …)</a:t>
            </a:r>
            <a:endParaRPr lang="en-US" i="1" noProof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14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DAAC8E-C831-48C8-BD4B-6CBB70E5CC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Docker Image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D3CAF99-48EA-407A-9214-39006BBB90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2B919-528E-4173-BD8A-41030F4DB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0A5D6-7D30-4E92-BA5A-FAB9E755C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CC66D-996D-4061-9A4B-7969823F5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7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Onion file system: </a:t>
            </a:r>
            <a:r>
              <a:rPr lang="en-US" i="1" noProof="0" dirty="0"/>
              <a:t>Copy-on-Write</a:t>
            </a:r>
            <a:endParaRPr lang="en-US" noProof="0" dirty="0"/>
          </a:p>
          <a:p>
            <a:pPr lvl="1"/>
            <a:r>
              <a:rPr lang="en-US" noProof="0" dirty="0"/>
              <a:t>Every operation basically creates a new </a:t>
            </a:r>
            <a:r>
              <a:rPr lang="en-US" i="1" noProof="0" dirty="0"/>
              <a:t>file layer</a:t>
            </a:r>
          </a:p>
          <a:p>
            <a:pPr lvl="2"/>
            <a:r>
              <a:rPr lang="en-US" i="1" noProof="0" dirty="0"/>
              <a:t>Changing ‘hans.txt’ in layer N creates a (modified) copy of ‘hans.txt’ in layer N+1</a:t>
            </a:r>
            <a:endParaRPr lang="en-US" noProof="0" dirty="0"/>
          </a:p>
          <a:p>
            <a:endParaRPr lang="en-US" noProof="0" dirty="0"/>
          </a:p>
          <a:p>
            <a:r>
              <a:rPr lang="en-US" b="1" noProof="0" dirty="0"/>
              <a:t>Base images </a:t>
            </a:r>
            <a:r>
              <a:rPr lang="en-US" noProof="0" dirty="0"/>
              <a:t>= ‘prebaked file system’</a:t>
            </a:r>
          </a:p>
          <a:p>
            <a:pPr lvl="1"/>
            <a:r>
              <a:rPr lang="en-US" noProof="0" dirty="0"/>
              <a:t>All layers up-till N forms an Image</a:t>
            </a:r>
          </a:p>
          <a:p>
            <a:endParaRPr lang="en-US" noProof="0" dirty="0"/>
          </a:p>
          <a:p>
            <a:r>
              <a:rPr lang="en-US" noProof="0" dirty="0"/>
              <a:t>I.e. </a:t>
            </a:r>
            <a:r>
              <a:rPr lang="en-US" i="1" noProof="0" dirty="0" err="1"/>
              <a:t>henrikbaerbak</a:t>
            </a:r>
            <a:r>
              <a:rPr lang="en-US" i="1" noProof="0" dirty="0"/>
              <a:t>/cloudarch:e16.1</a:t>
            </a:r>
          </a:p>
          <a:p>
            <a:pPr lvl="1"/>
            <a:r>
              <a:rPr lang="en-US" noProof="0" dirty="0"/>
              <a:t>Ubuntu 16.04 LTS server base image</a:t>
            </a:r>
          </a:p>
          <a:p>
            <a:pPr lvl="1"/>
            <a:r>
              <a:rPr lang="en-US" noProof="0" dirty="0"/>
              <a:t>Java, Ant, Ivy, </a:t>
            </a:r>
            <a:r>
              <a:rPr lang="en-US" noProof="0" dirty="0" err="1"/>
              <a:t>Git</a:t>
            </a:r>
            <a:r>
              <a:rPr lang="en-US" noProof="0" dirty="0"/>
              <a:t>, …	are all layered on top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19EB1C-066B-49AB-B504-5154017CCFC9}"/>
              </a:ext>
            </a:extLst>
          </p:cNvPr>
          <p:cNvSpPr/>
          <p:nvPr/>
        </p:nvSpPr>
        <p:spPr>
          <a:xfrm>
            <a:off x="6553200" y="2324100"/>
            <a:ext cx="1905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Layer N+1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898B8C-0FE8-41E5-A8E8-EF949F05F230}"/>
              </a:ext>
            </a:extLst>
          </p:cNvPr>
          <p:cNvSpPr/>
          <p:nvPr/>
        </p:nvSpPr>
        <p:spPr>
          <a:xfrm>
            <a:off x="6553200" y="2705100"/>
            <a:ext cx="1905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Layer 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69D5BE-5DD2-481B-BDF1-746A589105A8}"/>
              </a:ext>
            </a:extLst>
          </p:cNvPr>
          <p:cNvSpPr/>
          <p:nvPr/>
        </p:nvSpPr>
        <p:spPr>
          <a:xfrm>
            <a:off x="6553200" y="3086100"/>
            <a:ext cx="1905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D9FFC9-EA7C-488F-93EC-54BB93985869}"/>
              </a:ext>
            </a:extLst>
          </p:cNvPr>
          <p:cNvSpPr/>
          <p:nvPr/>
        </p:nvSpPr>
        <p:spPr>
          <a:xfrm>
            <a:off x="6553200" y="3467100"/>
            <a:ext cx="1905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Base Layer</a:t>
            </a:r>
          </a:p>
        </p:txBody>
      </p:sp>
    </p:spTree>
    <p:extLst>
      <p:ext uri="{BB962C8B-B14F-4D97-AF65-F5344CB8AC3E}">
        <p14:creationId xmlns:p14="http://schemas.microsoft.com/office/powerpoint/2010/main" val="38525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348"/>
    </mc:Choice>
    <mc:Fallback xmlns="">
      <p:transition spd="slow" advTm="11234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DevOps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Crossing boundaries, that is, </a:t>
            </a:r>
            <a:r>
              <a:rPr lang="en-US" i="1" dirty="0"/>
              <a:t>moving code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77347"/>
            <a:ext cx="7520835" cy="312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5220072" y="5017740"/>
            <a:ext cx="3184352" cy="255646"/>
          </a:xfrm>
          <a:prstGeom prst="rect">
            <a:avLst/>
          </a:prstGeom>
          <a:ln>
            <a:headEnd type="none" w="med" len="med"/>
            <a:tailEnd type="triangle" w="lg" len="lg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j-lt"/>
              </a:rPr>
              <a:t>Source: Torben Haagh,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StiboSystems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93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Building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How do you build a traditional server?</a:t>
            </a:r>
          </a:p>
          <a:p>
            <a:pPr lvl="1"/>
            <a:r>
              <a:rPr lang="en-US" noProof="0" dirty="0"/>
              <a:t>Unbox the machine, power up, install Linux, install application suite and libraries, execute server software</a:t>
            </a:r>
          </a:p>
          <a:p>
            <a:endParaRPr lang="en-US" noProof="0" dirty="0"/>
          </a:p>
          <a:p>
            <a:r>
              <a:rPr lang="en-US" noProof="0" dirty="0"/>
              <a:t>Lifecycle - </a:t>
            </a:r>
            <a:r>
              <a:rPr lang="en-US" i="1" noProof="0" dirty="0"/>
              <a:t>classic</a:t>
            </a:r>
          </a:p>
          <a:p>
            <a:pPr lvl="1"/>
            <a:r>
              <a:rPr lang="en-US" noProof="0" dirty="0"/>
              <a:t>container = instantiate(image1)</a:t>
            </a:r>
          </a:p>
          <a:p>
            <a:pPr lvl="2"/>
            <a:r>
              <a:rPr lang="en-US" noProof="0" dirty="0"/>
              <a:t>Docker run …</a:t>
            </a:r>
          </a:p>
          <a:p>
            <a:pPr lvl="1"/>
            <a:r>
              <a:rPr lang="en-US" noProof="0" dirty="0"/>
              <a:t>modify container</a:t>
            </a:r>
          </a:p>
          <a:p>
            <a:pPr lvl="2"/>
            <a:r>
              <a:rPr lang="en-US" noProof="0" dirty="0"/>
              <a:t>Install software, change files, add stuff, …</a:t>
            </a:r>
          </a:p>
          <a:p>
            <a:pPr lvl="1"/>
            <a:r>
              <a:rPr lang="en-US" noProof="0" dirty="0"/>
              <a:t>commit container → image2</a:t>
            </a:r>
          </a:p>
          <a:p>
            <a:pPr lvl="2"/>
            <a:r>
              <a:rPr lang="en-US" noProof="0" dirty="0"/>
              <a:t>Docker commit</a:t>
            </a:r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7" name="Rectangle 6"/>
          <p:cNvSpPr/>
          <p:nvPr/>
        </p:nvSpPr>
        <p:spPr>
          <a:xfrm>
            <a:off x="6477000" y="2984500"/>
            <a:ext cx="2286000" cy="317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Power up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77000" y="3619500"/>
            <a:ext cx="2286000" cy="317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Install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app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77000" y="4254500"/>
            <a:ext cx="2286000" cy="317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‘</a:t>
            </a:r>
            <a:r>
              <a:rPr lang="da-DK" dirty="0" err="1"/>
              <a:t>Freeze</a:t>
            </a:r>
            <a:r>
              <a:rPr lang="da-DK" dirty="0"/>
              <a:t>’ the </a:t>
            </a:r>
            <a:r>
              <a:rPr lang="da-DK" dirty="0" err="1"/>
              <a:t>machine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2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3AD8626-89C7-4B56-ACB6-49B0206E48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Dockerfiles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158EA6E-E43E-43B1-9694-581F7EE933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Infrastructure-as-code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03677-EB12-4CA7-9766-C2487929B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5665B-5A78-4879-8C71-E12E7DD7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3FBD3-7E6F-443A-B193-672509B6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49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Building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Lifecycle – </a:t>
            </a:r>
            <a:r>
              <a:rPr lang="en-US" i="1" noProof="0" dirty="0"/>
              <a:t>infrastructure-as-code</a:t>
            </a:r>
          </a:p>
          <a:p>
            <a:pPr lvl="1"/>
            <a:r>
              <a:rPr lang="en-US" noProof="0" dirty="0"/>
              <a:t>You automate the install script: </a:t>
            </a:r>
            <a:r>
              <a:rPr lang="en-US" noProof="0" dirty="0" err="1"/>
              <a:t>Dockerfile</a:t>
            </a:r>
            <a:endParaRPr lang="en-US" noProof="0" dirty="0"/>
          </a:p>
          <a:p>
            <a:pPr lvl="1"/>
            <a:endParaRPr lang="en-US" noProof="0" dirty="0"/>
          </a:p>
          <a:p>
            <a:r>
              <a:rPr lang="en-US" noProof="0" dirty="0"/>
              <a:t>Example: </a:t>
            </a:r>
            <a:r>
              <a:rPr lang="en-US" i="1" noProof="0" dirty="0" err="1"/>
              <a:t>henrikbaerbak</a:t>
            </a:r>
            <a:r>
              <a:rPr lang="en-US" i="1" noProof="0" dirty="0"/>
              <a:t>/</a:t>
            </a:r>
            <a:r>
              <a:rPr lang="en-US" i="1" dirty="0"/>
              <a:t>jdk8-gradle</a:t>
            </a:r>
            <a:endParaRPr lang="en-US" noProof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025088-7746-48B2-B6E9-629918E97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635780"/>
            <a:ext cx="5143500" cy="2647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1556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your </a:t>
            </a:r>
            <a:r>
              <a:rPr lang="en-US" i="1" dirty="0"/>
              <a:t>base image</a:t>
            </a:r>
          </a:p>
          <a:p>
            <a:r>
              <a:rPr lang="en-US" dirty="0"/>
              <a:t>Identify yourself</a:t>
            </a:r>
          </a:p>
          <a:p>
            <a:r>
              <a:rPr lang="en-US" dirty="0"/>
              <a:t>Install software</a:t>
            </a:r>
          </a:p>
          <a:p>
            <a:pPr lvl="1"/>
            <a:r>
              <a:rPr lang="en-US" dirty="0"/>
              <a:t>WORKDIR	set working directory in container</a:t>
            </a:r>
          </a:p>
          <a:p>
            <a:pPr lvl="1"/>
            <a:r>
              <a:rPr lang="en-US" dirty="0"/>
              <a:t>COPY		copy &lt;</a:t>
            </a:r>
            <a:r>
              <a:rPr lang="en-US" dirty="0" err="1"/>
              <a:t>src</a:t>
            </a:r>
            <a:r>
              <a:rPr lang="en-US" dirty="0"/>
              <a:t>&gt; to &lt;</a:t>
            </a:r>
            <a:r>
              <a:rPr lang="en-US" dirty="0" err="1"/>
              <a:t>dest</a:t>
            </a:r>
            <a:r>
              <a:rPr lang="en-US" dirty="0"/>
              <a:t>&gt; (from host to </a:t>
            </a:r>
            <a:r>
              <a:rPr lang="en-US" dirty="0" err="1"/>
              <a:t>cnt</a:t>
            </a:r>
            <a:r>
              <a:rPr lang="en-US" dirty="0"/>
              <a:t>.)</a:t>
            </a:r>
          </a:p>
          <a:p>
            <a:pPr lvl="1"/>
            <a:r>
              <a:rPr lang="en-US" dirty="0"/>
              <a:t>RUN		run command </a:t>
            </a:r>
            <a:r>
              <a:rPr lang="en-US" i="1" dirty="0"/>
              <a:t>at build time</a:t>
            </a:r>
            <a:endParaRPr lang="en-US" dirty="0"/>
          </a:p>
          <a:p>
            <a:r>
              <a:rPr lang="en-US" dirty="0"/>
              <a:t>Configure</a:t>
            </a:r>
          </a:p>
          <a:p>
            <a:pPr lvl="1"/>
            <a:r>
              <a:rPr lang="en-US" dirty="0"/>
              <a:t>EXPOSE		expose port to the outside</a:t>
            </a:r>
          </a:p>
          <a:p>
            <a:r>
              <a:rPr lang="en-US" dirty="0"/>
              <a:t>Execute</a:t>
            </a:r>
          </a:p>
          <a:p>
            <a:pPr lvl="1"/>
            <a:r>
              <a:rPr lang="en-US" dirty="0"/>
              <a:t>(ENTRYPOINT)	state default script to run</a:t>
            </a:r>
          </a:p>
          <a:p>
            <a:pPr lvl="1"/>
            <a:r>
              <a:rPr lang="en-US" dirty="0"/>
              <a:t>CMD		run command </a:t>
            </a:r>
            <a:r>
              <a:rPr lang="en-US" i="1" dirty="0"/>
              <a:t>at run time (container process)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Imhotep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BECD61-8CE5-419B-A572-95AF24C5B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802610"/>
            <a:ext cx="2807398" cy="14452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7935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Imhotep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A0E4E0-53BA-4A44-92CB-16AA13BDA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25" y="926041"/>
            <a:ext cx="7697875" cy="345545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DA577E-DF42-433A-BE7A-674176681831}"/>
              </a:ext>
            </a:extLst>
          </p:cNvPr>
          <p:cNvCxnSpPr>
            <a:cxnSpLocks/>
          </p:cNvCxnSpPr>
          <p:nvPr/>
        </p:nvCxnSpPr>
        <p:spPr>
          <a:xfrm>
            <a:off x="3289955" y="1434571"/>
            <a:ext cx="5549245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C7045EE-1B8D-45BE-AD26-8D5BBAA20A22}"/>
              </a:ext>
            </a:extLst>
          </p:cNvPr>
          <p:cNvSpPr/>
          <p:nvPr/>
        </p:nvSpPr>
        <p:spPr>
          <a:xfrm>
            <a:off x="2667000" y="2336541"/>
            <a:ext cx="5867400" cy="11429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-t = tag resulting image with given name</a:t>
            </a:r>
          </a:p>
          <a:p>
            <a:pPr algn="ctr"/>
            <a:r>
              <a:rPr lang="da-DK"/>
              <a:t>-f = dockerfile (default: Dockerfile)</a:t>
            </a:r>
          </a:p>
        </p:txBody>
      </p:sp>
    </p:spTree>
    <p:extLst>
      <p:ext uri="{BB962C8B-B14F-4D97-AF65-F5344CB8AC3E}">
        <p14:creationId xmlns:p14="http://schemas.microsoft.com/office/powerpoint/2010/main" val="1356979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A0563-5693-47A8-B476-D2F9A0CAF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DA916-72CF-48FF-9D4D-264EC276D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‘build’ is executed the </a:t>
            </a:r>
            <a:r>
              <a:rPr lang="en-US" i="1" dirty="0"/>
              <a:t>host </a:t>
            </a:r>
            <a:r>
              <a:rPr lang="en-US" dirty="0"/>
              <a:t>and the </a:t>
            </a:r>
            <a:r>
              <a:rPr lang="en-US" i="1" dirty="0"/>
              <a:t>container</a:t>
            </a:r>
            <a:r>
              <a:rPr lang="en-US" dirty="0"/>
              <a:t> co-exists and you typically copy files from host to image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Dockerfile</a:t>
            </a:r>
            <a:r>
              <a:rPr lang="en-US" dirty="0"/>
              <a:t> is </a:t>
            </a:r>
            <a:r>
              <a:rPr lang="en-US" i="1" dirty="0"/>
              <a:t>typically in the project root folder!</a:t>
            </a:r>
          </a:p>
          <a:p>
            <a:pPr lvl="1"/>
            <a:r>
              <a:rPr lang="en-US" dirty="0"/>
              <a:t>Version controlled along with project !!!</a:t>
            </a:r>
          </a:p>
          <a:p>
            <a:pPr lvl="1"/>
            <a:r>
              <a:rPr lang="en-US" dirty="0"/>
              <a:t>Modifiability QA: Group related things together – Cohesion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30D92-22C9-4B56-A380-FA679F149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C23CE-FAD4-4BCF-BEA9-667B81BC9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8F74C-C418-4FFE-8511-E4E77FAC5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A3C04B-DBA0-4BD8-91CE-9D01E753EF5B}"/>
              </a:ext>
            </a:extLst>
          </p:cNvPr>
          <p:cNvSpPr/>
          <p:nvPr/>
        </p:nvSpPr>
        <p:spPr>
          <a:xfrm>
            <a:off x="1066800" y="2171700"/>
            <a:ext cx="2743200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~/</a:t>
            </a:r>
            <a:r>
              <a:rPr lang="da-DK" dirty="0" err="1"/>
              <a:t>cave</a:t>
            </a:r>
            <a:r>
              <a:rPr lang="da-DK" dirty="0"/>
              <a:t>/</a:t>
            </a:r>
            <a:r>
              <a:rPr lang="da-DK" dirty="0" err="1"/>
              <a:t>build.gradle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D2F9FC-D2AB-44C4-B079-58FFA39FB8F9}"/>
              </a:ext>
            </a:extLst>
          </p:cNvPr>
          <p:cNvSpPr/>
          <p:nvPr/>
        </p:nvSpPr>
        <p:spPr>
          <a:xfrm>
            <a:off x="5410200" y="2171700"/>
            <a:ext cx="3048000" cy="1219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/</a:t>
            </a:r>
            <a:r>
              <a:rPr lang="da-DK" dirty="0" err="1"/>
              <a:t>root</a:t>
            </a:r>
            <a:r>
              <a:rPr lang="da-DK" dirty="0"/>
              <a:t>/</a:t>
            </a:r>
            <a:r>
              <a:rPr lang="da-DK" dirty="0" err="1"/>
              <a:t>cave</a:t>
            </a:r>
            <a:r>
              <a:rPr lang="da-DK" dirty="0"/>
              <a:t>/</a:t>
            </a:r>
            <a:r>
              <a:rPr lang="da-DK" dirty="0" err="1"/>
              <a:t>build.gradle</a:t>
            </a:r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055FA6B-701F-4A56-827E-2D24D1A87846}"/>
              </a:ext>
            </a:extLst>
          </p:cNvPr>
          <p:cNvSpPr/>
          <p:nvPr/>
        </p:nvSpPr>
        <p:spPr>
          <a:xfrm>
            <a:off x="3962400" y="2476500"/>
            <a:ext cx="1371602" cy="6858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COPY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C14CCE-FD95-4AC3-BE04-A4AE97F20033}"/>
              </a:ext>
            </a:extLst>
          </p:cNvPr>
          <p:cNvSpPr txBox="1"/>
          <p:nvPr/>
        </p:nvSpPr>
        <p:spPr>
          <a:xfrm>
            <a:off x="1908587" y="177590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Host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92A35F-4468-4AF9-9DD3-1801AFED867E}"/>
              </a:ext>
            </a:extLst>
          </p:cNvPr>
          <p:cNvSpPr txBox="1"/>
          <p:nvPr/>
        </p:nvSpPr>
        <p:spPr>
          <a:xfrm>
            <a:off x="6397214" y="1714500"/>
            <a:ext cx="75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190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1F8A5-BA32-44E3-9954-454AA896F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C973B-4EC5-463C-837A-757A34509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Populate a DB</a:t>
            </a:r>
          </a:p>
          <a:p>
            <a:pPr lvl="1"/>
            <a:r>
              <a:rPr lang="en-US" dirty="0"/>
              <a:t>Populate_db.py</a:t>
            </a:r>
          </a:p>
          <a:p>
            <a:pPr lvl="2"/>
            <a:r>
              <a:rPr lang="en-US" dirty="0"/>
              <a:t>Runs against DB on</a:t>
            </a:r>
            <a:br>
              <a:rPr lang="en-US" dirty="0"/>
            </a:br>
            <a:r>
              <a:rPr lang="en-US" i="1" dirty="0"/>
              <a:t>localhost:3306</a:t>
            </a:r>
          </a:p>
          <a:p>
            <a:r>
              <a:rPr lang="en-US" i="1" dirty="0"/>
              <a:t>Exercise:</a:t>
            </a:r>
          </a:p>
          <a:p>
            <a:pPr lvl="1"/>
            <a:r>
              <a:rPr lang="en-US" i="1" dirty="0"/>
              <a:t>What happens?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run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E35FB-4EAC-42C7-9112-A2F68993F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19082-422D-45EC-8EF8-133CBA326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72ACB-4533-4929-89B1-C3549BE84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462A9D-C112-41ED-9CA0-71167183C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20" y="952500"/>
            <a:ext cx="4745822" cy="3990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80F157-4358-4522-A470-9F2E2F69D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06" y="5008466"/>
            <a:ext cx="5800725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57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1B87-BDB1-4459-9AD8-ABC9F25D8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CMD </a:t>
            </a:r>
            <a:r>
              <a:rPr lang="en-US" dirty="0" err="1"/>
              <a:t>vrs</a:t>
            </a:r>
            <a:r>
              <a:rPr lang="en-US" dirty="0"/>
              <a:t> RUN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858D4-0DFE-444B-B47E-E15EC7EFB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CMD = Execute</a:t>
            </a:r>
          </a:p>
          <a:p>
            <a:r>
              <a:rPr lang="en-US" dirty="0"/>
              <a:t>RUN = Execute</a:t>
            </a:r>
          </a:p>
          <a:p>
            <a:r>
              <a:rPr lang="en-US" dirty="0"/>
              <a:t>What is the difference???</a:t>
            </a:r>
          </a:p>
          <a:p>
            <a:r>
              <a:rPr lang="en-US" b="1" dirty="0"/>
              <a:t>Big!</a:t>
            </a:r>
          </a:p>
          <a:p>
            <a:pPr lvl="1"/>
            <a:r>
              <a:rPr lang="en-US" dirty="0"/>
              <a:t>RUN	Execute at </a:t>
            </a:r>
            <a:r>
              <a:rPr lang="en-US" b="1" dirty="0"/>
              <a:t>build time</a:t>
            </a:r>
          </a:p>
          <a:p>
            <a:pPr lvl="2"/>
            <a:r>
              <a:rPr lang="en-US" dirty="0"/>
              <a:t>That is, during the ‘docker build .’ phase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CMD	Execute at </a:t>
            </a:r>
            <a:r>
              <a:rPr lang="en-US" b="1" dirty="0"/>
              <a:t>container run time</a:t>
            </a:r>
            <a:endParaRPr lang="en-US" dirty="0"/>
          </a:p>
          <a:p>
            <a:pPr lvl="2"/>
            <a:r>
              <a:rPr lang="en-US" dirty="0"/>
              <a:t>That is, when the ‘docker run …’ is executed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DBF10-D3C5-4322-8EF5-113B8AA8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BF099-7DC0-4F60-813F-0DD817EFC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98A79-A74C-4668-8B8B-52C1E248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6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2857500"/>
            <a:ext cx="8305800" cy="8255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No’s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to my </a:t>
            </a:r>
            <a:r>
              <a:rPr lang="en-US" b="1" dirty="0"/>
              <a:t>dislike</a:t>
            </a:r>
            <a:r>
              <a:rPr lang="en-US" dirty="0"/>
              <a:t>, Docker has opted for using a .</a:t>
            </a:r>
            <a:r>
              <a:rPr lang="en-US" dirty="0" err="1"/>
              <a:t>dockerignore</a:t>
            </a:r>
            <a:r>
              <a:rPr lang="en-US" dirty="0"/>
              <a:t> file</a:t>
            </a:r>
          </a:p>
          <a:p>
            <a:pPr lvl="1"/>
            <a:r>
              <a:rPr lang="en-US" dirty="0"/>
              <a:t>Just like you have a .</a:t>
            </a:r>
            <a:r>
              <a:rPr lang="en-US" dirty="0" err="1"/>
              <a:t>gitignore</a:t>
            </a:r>
            <a:r>
              <a:rPr lang="en-US" dirty="0"/>
              <a:t> file</a:t>
            </a:r>
          </a:p>
          <a:p>
            <a:pPr lvl="2"/>
            <a:r>
              <a:rPr lang="en-US" dirty="0"/>
              <a:t>Wildcard specs of files </a:t>
            </a:r>
            <a:r>
              <a:rPr lang="en-US" b="1" dirty="0"/>
              <a:t>not</a:t>
            </a:r>
            <a:r>
              <a:rPr lang="en-US" dirty="0"/>
              <a:t> to add to git staging area</a:t>
            </a:r>
          </a:p>
          <a:p>
            <a:endParaRPr lang="en-US" dirty="0"/>
          </a:p>
          <a:p>
            <a:r>
              <a:rPr lang="en-US" b="1" dirty="0"/>
              <a:t>But!</a:t>
            </a:r>
            <a:r>
              <a:rPr lang="en-US" dirty="0"/>
              <a:t> A </a:t>
            </a:r>
            <a:r>
              <a:rPr lang="en-US" dirty="0" err="1"/>
              <a:t>Dockerfile</a:t>
            </a:r>
            <a:r>
              <a:rPr lang="en-US" dirty="0"/>
              <a:t> is the infrastructure-code that </a:t>
            </a:r>
            <a:r>
              <a:rPr lang="en-US" i="1" dirty="0"/>
              <a:t>explicitly</a:t>
            </a:r>
            <a:r>
              <a:rPr lang="en-US" dirty="0"/>
              <a:t> states what goes into an image!</a:t>
            </a:r>
          </a:p>
          <a:p>
            <a:pPr lvl="1"/>
            <a:endParaRPr lang="en-US" i="1" dirty="0"/>
          </a:p>
          <a:p>
            <a:pPr lvl="1"/>
            <a:r>
              <a:rPr lang="en-US" i="1" dirty="0"/>
              <a:t>”Ups, by the way, I regret copying *.BAK files into the image, please remove them again”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Imhotep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0" y="4826000"/>
            <a:ext cx="5651500" cy="4445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333" b="1" dirty="0"/>
              <a:t>Do not </a:t>
            </a:r>
            <a:r>
              <a:rPr lang="da-DK" sz="2333" b="1" dirty="0" err="1"/>
              <a:t>use</a:t>
            </a:r>
            <a:r>
              <a:rPr lang="da-DK" sz="2333" b="1" dirty="0"/>
              <a:t> .</a:t>
            </a:r>
            <a:r>
              <a:rPr lang="da-DK" sz="2333" b="1" dirty="0" err="1"/>
              <a:t>dockerignore</a:t>
            </a:r>
            <a:r>
              <a:rPr lang="da-DK" sz="2333" b="1" dirty="0"/>
              <a:t> !!! </a:t>
            </a:r>
            <a:r>
              <a:rPr lang="da-DK" sz="2333" b="1" dirty="0" err="1"/>
              <a:t>Except</a:t>
            </a:r>
            <a:r>
              <a:rPr lang="da-DK" sz="2333" b="1" dirty="0"/>
              <a:t>…</a:t>
            </a:r>
            <a:endParaRPr lang="en-US" sz="2333" b="1" dirty="0"/>
          </a:p>
        </p:txBody>
      </p:sp>
    </p:spTree>
    <p:extLst>
      <p:ext uri="{BB962C8B-B14F-4D97-AF65-F5344CB8AC3E}">
        <p14:creationId xmlns:p14="http://schemas.microsoft.com/office/powerpoint/2010/main" val="4192965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 Infrastructure-as-code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DevOps is about speed and agility in going from Dev to Ops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 err="1"/>
              <a:t>Dockerfiles</a:t>
            </a:r>
            <a:r>
              <a:rPr lang="en-US" noProof="0" dirty="0"/>
              <a:t> are one </a:t>
            </a:r>
            <a:r>
              <a:rPr lang="en-US" b="1" noProof="0" dirty="0"/>
              <a:t>big </a:t>
            </a:r>
            <a:r>
              <a:rPr lang="en-US" noProof="0" dirty="0"/>
              <a:t>piece of this puzzle: </a:t>
            </a:r>
            <a:r>
              <a:rPr lang="en-US" i="1" noProof="0" dirty="0"/>
              <a:t>Installing the software on a server, is coded in a programming language, is under version control with your source !</a:t>
            </a:r>
            <a:endParaRPr lang="en-US" noProof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841501"/>
            <a:ext cx="4557713" cy="183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38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 Solved in 1960’ies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17307"/>
            <a:ext cx="7641445" cy="378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59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5B98A-6308-437B-BE21-B919C4CDD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MultiStage</a:t>
            </a:r>
            <a:r>
              <a:rPr lang="en-US" dirty="0"/>
              <a:t> </a:t>
            </a:r>
            <a:r>
              <a:rPr lang="en-US" dirty="0" err="1"/>
              <a:t>DockerFiles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48018-BFB2-43D4-864B-EEEF1AABB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Engine 17.05+</a:t>
            </a:r>
          </a:p>
          <a:p>
            <a:r>
              <a:rPr lang="en-US" dirty="0"/>
              <a:t>Idea</a:t>
            </a:r>
          </a:p>
          <a:p>
            <a:pPr lvl="1"/>
            <a:r>
              <a:rPr lang="en-US" dirty="0"/>
              <a:t>Build in steps</a:t>
            </a:r>
          </a:p>
          <a:p>
            <a:pPr lvl="2"/>
            <a:r>
              <a:rPr lang="en-US" dirty="0"/>
              <a:t>Step1: compile and assemble deployment unit (‘jar’ in Java)</a:t>
            </a:r>
          </a:p>
          <a:p>
            <a:pPr lvl="2"/>
            <a:r>
              <a:rPr lang="en-US" dirty="0"/>
              <a:t>Step2: produce container with </a:t>
            </a:r>
            <a:r>
              <a:rPr lang="en-US" i="1" dirty="0"/>
              <a:t>just the jar and ‘execute’ CMD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43F98-87C2-423C-BE3B-1266B52DE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E92FC-74D3-438D-B799-DA47E0FCE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E972D-DC63-45D0-BDCD-12D286F0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871022-F515-470B-8461-21E062F2E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111500"/>
            <a:ext cx="48006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68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9EE6E-78AC-4AEE-B256-6CD030D22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15D5C-27F2-4FC8-8269-083B4D0D3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mandatory project</a:t>
            </a:r>
          </a:p>
          <a:p>
            <a:endParaRPr lang="en-US" dirty="0"/>
          </a:p>
          <a:p>
            <a:r>
              <a:rPr lang="en-US" dirty="0"/>
              <a:t>Step1:</a:t>
            </a:r>
          </a:p>
          <a:p>
            <a:pPr lvl="1"/>
            <a:r>
              <a:rPr lang="en-US" dirty="0"/>
              <a:t>Install the full </a:t>
            </a:r>
            <a:r>
              <a:rPr lang="en-US" dirty="0" err="1"/>
              <a:t>SkyCave</a:t>
            </a:r>
            <a:r>
              <a:rPr lang="en-US" dirty="0"/>
              <a:t> system</a:t>
            </a:r>
          </a:p>
          <a:p>
            <a:pPr lvl="1"/>
            <a:r>
              <a:rPr lang="en-US" dirty="0"/>
              <a:t>Finally RUN </a:t>
            </a:r>
            <a:r>
              <a:rPr lang="en-US" dirty="0" err="1"/>
              <a:t>gradle</a:t>
            </a:r>
            <a:r>
              <a:rPr lang="en-US" dirty="0"/>
              <a:t> to produce a ‘</a:t>
            </a:r>
            <a:r>
              <a:rPr lang="en-US" dirty="0" err="1"/>
              <a:t>fatJar</a:t>
            </a:r>
            <a:r>
              <a:rPr lang="en-US" dirty="0"/>
              <a:t>’ with full system in a single deployment unit</a:t>
            </a:r>
          </a:p>
          <a:p>
            <a:r>
              <a:rPr lang="en-US" dirty="0"/>
              <a:t>Step2:</a:t>
            </a:r>
          </a:p>
          <a:p>
            <a:pPr lvl="1"/>
            <a:r>
              <a:rPr lang="en-US" dirty="0"/>
              <a:t>Copy the </a:t>
            </a:r>
            <a:r>
              <a:rPr lang="en-US" dirty="0" err="1"/>
              <a:t>fatJar</a:t>
            </a:r>
            <a:r>
              <a:rPr lang="en-US" dirty="0"/>
              <a:t> from step1 </a:t>
            </a:r>
            <a:r>
              <a:rPr lang="en-US" i="1" dirty="0"/>
              <a:t>and only that!</a:t>
            </a:r>
            <a:endParaRPr lang="en-US" dirty="0"/>
          </a:p>
          <a:p>
            <a:pPr lvl="1"/>
            <a:r>
              <a:rPr lang="en-US" dirty="0"/>
              <a:t>CMD to start </a:t>
            </a:r>
            <a:r>
              <a:rPr lang="en-US" dirty="0" err="1"/>
              <a:t>skycave</a:t>
            </a:r>
            <a:r>
              <a:rPr lang="en-US" dirty="0"/>
              <a:t> daemon </a:t>
            </a:r>
            <a:r>
              <a:rPr lang="en-US" i="1" dirty="0"/>
              <a:t>using the </a:t>
            </a:r>
            <a:r>
              <a:rPr lang="en-US" i="1" dirty="0" err="1"/>
              <a:t>fatJar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A50C4-21BD-4C37-AFE5-36A1AF335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673E4-04CC-4338-9F51-54A7BDFB6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B7DAA-1AAF-422D-97F7-A6A72D1D9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21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2F26B-9732-4C85-9FA3-BF593E194B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Docker Hub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368AAB-3206-4759-ABD8-744EBB25BB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Sharing Images</a:t>
            </a:r>
          </a:p>
        </p:txBody>
      </p:sp>
    </p:spTree>
    <p:extLst>
      <p:ext uri="{BB962C8B-B14F-4D97-AF65-F5344CB8AC3E}">
        <p14:creationId xmlns:p14="http://schemas.microsoft.com/office/powerpoint/2010/main" val="1119808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6C52E-1DCA-4431-BF3F-CD458A2D2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 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E17E5-85C8-4248-BC11-00CCE8928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‘Bootstrapping’ – where do I get the base layer from?</a:t>
            </a:r>
          </a:p>
          <a:p>
            <a:r>
              <a:rPr lang="en-US" dirty="0"/>
              <a:t>Docker Hub is a public repository of a lot of (base) images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6F8C8-32E6-47B6-9D2C-C809FC61A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BEB82-F7F6-4E5C-BD53-17BBD7C5A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D4634-0AEC-4E4B-AEA0-7877C4A27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418E56-8F23-439D-B1DA-E82847E2F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113659"/>
            <a:ext cx="5003840" cy="264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64"/>
    </mc:Choice>
    <mc:Fallback xmlns="">
      <p:transition spd="slow" advTm="52164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Docker Hub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The GitHub / Maven Repo movement</a:t>
            </a:r>
          </a:p>
          <a:p>
            <a:pPr lvl="1"/>
            <a:r>
              <a:rPr lang="en-US" noProof="0" dirty="0"/>
              <a:t>‘push’ your commits to a cloud base storage service</a:t>
            </a:r>
          </a:p>
          <a:p>
            <a:pPr lvl="2"/>
            <a:r>
              <a:rPr lang="en-US" noProof="0" dirty="0" err="1"/>
              <a:t>Mvnrepository</a:t>
            </a:r>
            <a:r>
              <a:rPr lang="en-US" noProof="0" dirty="0"/>
              <a:t> / </a:t>
            </a:r>
            <a:r>
              <a:rPr lang="en-US" noProof="0" dirty="0" err="1"/>
              <a:t>github</a:t>
            </a:r>
            <a:r>
              <a:rPr lang="en-US" noProof="0" dirty="0"/>
              <a:t> / </a:t>
            </a:r>
            <a:r>
              <a:rPr lang="en-US" noProof="0" dirty="0" err="1"/>
              <a:t>bitbucket</a:t>
            </a:r>
            <a:r>
              <a:rPr lang="en-US" noProof="0" dirty="0"/>
              <a:t> …</a:t>
            </a:r>
          </a:p>
          <a:p>
            <a:pPr lvl="1"/>
            <a:r>
              <a:rPr lang="en-US" noProof="0" dirty="0"/>
              <a:t>‘pull/clone’ from there</a:t>
            </a:r>
          </a:p>
          <a:p>
            <a:pPr lvl="1"/>
            <a:endParaRPr lang="en-US" noProof="0" dirty="0"/>
          </a:p>
          <a:p>
            <a:r>
              <a:rPr lang="en-US" noProof="0" dirty="0"/>
              <a:t>Docker Hub</a:t>
            </a:r>
          </a:p>
          <a:p>
            <a:pPr lvl="1"/>
            <a:r>
              <a:rPr lang="en-US" noProof="0" dirty="0"/>
              <a:t>Register as a user (free)</a:t>
            </a:r>
          </a:p>
          <a:p>
            <a:pPr lvl="1"/>
            <a:r>
              <a:rPr lang="en-US" noProof="0" dirty="0"/>
              <a:t>Push your image to </a:t>
            </a:r>
            <a:r>
              <a:rPr lang="en-US" noProof="0" dirty="0" err="1"/>
              <a:t>docker</a:t>
            </a:r>
            <a:r>
              <a:rPr lang="en-US" noProof="0" dirty="0"/>
              <a:t> hub</a:t>
            </a:r>
          </a:p>
          <a:p>
            <a:pPr lvl="1"/>
            <a:r>
              <a:rPr lang="en-US" noProof="0" dirty="0"/>
              <a:t>Done!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71700"/>
            <a:ext cx="2745403" cy="312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544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FCF92-C5C3-4ED9-8D2E-85C663B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Naming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83ACD-B102-4A11-A981-AEBE09F1C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Images can be called any name</a:t>
            </a:r>
          </a:p>
          <a:p>
            <a:pPr lvl="1"/>
            <a:r>
              <a:rPr lang="en-US" dirty="0" err="1"/>
              <a:t>Foobar</a:t>
            </a:r>
            <a:r>
              <a:rPr lang="en-US" dirty="0"/>
              <a:t>, </a:t>
            </a:r>
            <a:r>
              <a:rPr lang="en-US" dirty="0" err="1"/>
              <a:t>tmp</a:t>
            </a:r>
            <a:r>
              <a:rPr lang="en-US" dirty="0"/>
              <a:t>, </a:t>
            </a:r>
            <a:r>
              <a:rPr lang="en-US" dirty="0" err="1"/>
              <a:t>fiskesovs</a:t>
            </a:r>
            <a:endParaRPr lang="en-US" dirty="0"/>
          </a:p>
          <a:p>
            <a:r>
              <a:rPr lang="en-US" dirty="0"/>
              <a:t>However, if you have to push them to the hub, they have to follow the convention:</a:t>
            </a:r>
          </a:p>
          <a:p>
            <a:endParaRPr lang="en-US" dirty="0"/>
          </a:p>
          <a:p>
            <a:pPr lvl="1"/>
            <a:r>
              <a:rPr lang="en-US" b="1" i="1" dirty="0"/>
              <a:t>username/</a:t>
            </a:r>
            <a:r>
              <a:rPr lang="en-US" b="1" i="1" dirty="0" err="1"/>
              <a:t>repository:tag</a:t>
            </a:r>
            <a:endParaRPr lang="en-US" b="1" i="1" dirty="0"/>
          </a:p>
          <a:p>
            <a:pPr lvl="1"/>
            <a:endParaRPr lang="en-US" i="1" dirty="0"/>
          </a:p>
          <a:p>
            <a:r>
              <a:rPr lang="en-US" dirty="0"/>
              <a:t>Only </a:t>
            </a:r>
            <a:r>
              <a:rPr lang="en-US" i="1" dirty="0"/>
              <a:t>one</a:t>
            </a:r>
            <a:r>
              <a:rPr lang="en-US" dirty="0"/>
              <a:t> docker hub repository can be </a:t>
            </a:r>
            <a:r>
              <a:rPr lang="en-US" i="1" dirty="0"/>
              <a:t>private</a:t>
            </a:r>
          </a:p>
          <a:p>
            <a:pPr lvl="1"/>
            <a:r>
              <a:rPr lang="en-US" dirty="0"/>
              <a:t>I have called mine for ‘private’, and then use tags to differentiate different teaching images from each other...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A3021-5A3A-4232-A8B3-0E5CCCCC8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62392-BC2E-4EF5-BD28-F2B5C46B2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DE7D0-1B0B-43D8-9B86-CE486151D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21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7F28B-8330-44F3-A05C-D49A5AEFD9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Container Lifecycle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6F9E18-D675-48AB-BCEC-7C5C99795A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Docker 101</a:t>
            </a:r>
          </a:p>
        </p:txBody>
      </p:sp>
    </p:spTree>
    <p:extLst>
      <p:ext uri="{BB962C8B-B14F-4D97-AF65-F5344CB8AC3E}">
        <p14:creationId xmlns:p14="http://schemas.microsoft.com/office/powerpoint/2010/main" val="377886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3"/>
    </mc:Choice>
    <mc:Fallback xmlns="">
      <p:transition spd="slow" advTm="2983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9043E-2877-4FB9-9ACA-C7D9B8AD7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AE409-A633-4255-A60D-00BD148E3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 images</a:t>
            </a:r>
          </a:p>
          <a:p>
            <a:r>
              <a:rPr lang="en-US" dirty="0"/>
              <a:t>Execute containers</a:t>
            </a:r>
          </a:p>
          <a:p>
            <a:r>
              <a:rPr lang="en-US" dirty="0"/>
              <a:t>Monitor containers</a:t>
            </a:r>
          </a:p>
          <a:p>
            <a:r>
              <a:rPr lang="en-US" dirty="0"/>
              <a:t>Kill containers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46435-513F-47C2-9FFA-12C4B8CD7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D5BB9-61B6-4DF1-ACF9-08981B6A5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CEE2C-9115-482B-9E10-C9798E615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166EF3-7B72-425C-96D7-C74D8A44B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944" y="788458"/>
            <a:ext cx="4685392" cy="43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2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63"/>
    </mc:Choice>
    <mc:Fallback xmlns="">
      <p:transition spd="slow" advTm="30363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‘pull’	=	pull a named image from Hub</a:t>
            </a:r>
          </a:p>
          <a:p>
            <a:endParaRPr lang="en-US" dirty="0"/>
          </a:p>
          <a:p>
            <a:r>
              <a:rPr lang="en-US" dirty="0"/>
              <a:t>‘push’	=	push a named image to Hub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57" y="2552700"/>
            <a:ext cx="71818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1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64"/>
    </mc:Choice>
    <mc:Fallback xmlns="">
      <p:transition spd="slow" advTm="37164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run = (pull image), and start container (-d = in background)</a:t>
            </a:r>
          </a:p>
          <a:p>
            <a:r>
              <a:rPr lang="en-US" sz="2000" b="1" dirty="0" err="1"/>
              <a:t>ps</a:t>
            </a:r>
            <a:r>
              <a:rPr lang="en-US" sz="2000" dirty="0"/>
              <a:t> = see all running containers (-a = all, also the dead ones)</a:t>
            </a:r>
          </a:p>
          <a:p>
            <a:r>
              <a:rPr lang="en-US" sz="2000" dirty="0"/>
              <a:t>images = see all images</a:t>
            </a:r>
          </a:p>
          <a:p>
            <a:r>
              <a:rPr lang="en-US" sz="2000" dirty="0"/>
              <a:t>rm = remove container (-f =force, even if currently running)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9" y="1143000"/>
            <a:ext cx="7329011" cy="148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828800" y="1270000"/>
            <a:ext cx="4038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52600" y="1460500"/>
            <a:ext cx="609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2600" y="1778000"/>
            <a:ext cx="838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52600" y="2061593"/>
            <a:ext cx="1828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52600" y="2286000"/>
            <a:ext cx="16764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981FED-A9AF-4428-A733-463AAB6773DD}"/>
              </a:ext>
            </a:extLst>
          </p:cNvPr>
          <p:cNvSpPr/>
          <p:nvPr/>
        </p:nvSpPr>
        <p:spPr>
          <a:xfrm>
            <a:off x="2895600" y="4381500"/>
            <a:ext cx="4876800" cy="889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OldSchool: docker ps = </a:t>
            </a:r>
            <a:br>
              <a:rPr lang="da-DK" dirty="0"/>
            </a:br>
            <a:r>
              <a:rPr lang="da-DK" dirty="0"/>
              <a:t>NewSchool: docker container ls</a:t>
            </a:r>
          </a:p>
        </p:txBody>
      </p:sp>
    </p:spTree>
    <p:extLst>
      <p:ext uri="{BB962C8B-B14F-4D97-AF65-F5344CB8AC3E}">
        <p14:creationId xmlns:p14="http://schemas.microsoft.com/office/powerpoint/2010/main" val="408936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74"/>
    </mc:Choice>
    <mc:Fallback xmlns="">
      <p:transition spd="slow" advTm="9327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 = Container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63028"/>
            <a:ext cx="8064896" cy="431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337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Docker run (image) (command parameters)</a:t>
            </a:r>
          </a:p>
          <a:p>
            <a:pPr lvl="1"/>
            <a:r>
              <a:rPr lang="en-US" dirty="0"/>
              <a:t>Acceptable parameters defined by the image!</a:t>
            </a:r>
          </a:p>
          <a:p>
            <a:r>
              <a:rPr lang="en-US" dirty="0"/>
              <a:t>Zillion parameters, the most important are</a:t>
            </a:r>
          </a:p>
          <a:p>
            <a:pPr lvl="1"/>
            <a:r>
              <a:rPr lang="en-US" dirty="0"/>
              <a:t>docker run –d		: -d = daemon mode / server</a:t>
            </a:r>
          </a:p>
          <a:p>
            <a:pPr lvl="1"/>
            <a:r>
              <a:rPr lang="en-US" dirty="0"/>
              <a:t>-</a:t>
            </a:r>
            <a:r>
              <a:rPr lang="en-US" dirty="0" err="1"/>
              <a:t>ti</a:t>
            </a:r>
            <a:r>
              <a:rPr lang="en-US" dirty="0"/>
              <a:t>: terminal interactive, so you can interact!</a:t>
            </a:r>
          </a:p>
          <a:p>
            <a:pPr lvl="1"/>
            <a:r>
              <a:rPr lang="en-US" dirty="0"/>
              <a:t>--name (</a:t>
            </a:r>
            <a:r>
              <a:rPr lang="en-US" dirty="0" err="1"/>
              <a:t>myname</a:t>
            </a:r>
            <a:r>
              <a:rPr lang="en-US" dirty="0"/>
              <a:t>): give it a name </a:t>
            </a:r>
          </a:p>
          <a:p>
            <a:pPr lvl="1"/>
            <a:r>
              <a:rPr lang="en-US" dirty="0"/>
              <a:t>-p (host)</a:t>
            </a:r>
            <a:r>
              <a:rPr lang="en-US" dirty="0">
                <a:sym typeface="Wingdings" panose="05000000000000000000" pitchFamily="2" charset="2"/>
              </a:rPr>
              <a:t>:(container):	</a:t>
            </a:r>
            <a:r>
              <a:rPr lang="en-US" b="1" dirty="0">
                <a:sym typeface="Wingdings" panose="05000000000000000000" pitchFamily="2" charset="2"/>
              </a:rPr>
              <a:t>port-mapping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--network=(network):	</a:t>
            </a:r>
            <a:r>
              <a:rPr lang="en-US" b="1" dirty="0">
                <a:sym typeface="Wingdings" panose="05000000000000000000" pitchFamily="2" charset="2"/>
              </a:rPr>
              <a:t>define network to use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See later…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9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69"/>
    </mc:Choice>
    <mc:Fallback xmlns="">
      <p:transition spd="slow" advTm="46369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‘logs’ = See the log (shell output) of running container</a:t>
            </a:r>
          </a:p>
          <a:p>
            <a:r>
              <a:rPr lang="en-US" dirty="0"/>
              <a:t>‘logs –f’ = Tails the log (keeps running)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2286001"/>
            <a:ext cx="5500601" cy="287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8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70"/>
    </mc:Choice>
    <mc:Fallback xmlns="">
      <p:transition spd="slow" advTm="1637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container is very opaque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pPr lvl="1"/>
            <a:r>
              <a:rPr lang="en-US" dirty="0"/>
              <a:t>What the heck is going on inside it ???</a:t>
            </a:r>
          </a:p>
          <a:p>
            <a:pPr lvl="1"/>
            <a:r>
              <a:rPr lang="en-US" dirty="0"/>
              <a:t>Where are the files located???</a:t>
            </a:r>
          </a:p>
          <a:p>
            <a:pPr lvl="1"/>
            <a:endParaRPr lang="en-US" dirty="0"/>
          </a:p>
          <a:p>
            <a:r>
              <a:rPr lang="en-US" dirty="0"/>
              <a:t>‘exec -</a:t>
            </a:r>
            <a:r>
              <a:rPr lang="en-US" dirty="0" err="1"/>
              <a:t>ti</a:t>
            </a:r>
            <a:r>
              <a:rPr lang="en-US" dirty="0"/>
              <a:t> (container) bash’ </a:t>
            </a:r>
          </a:p>
          <a:p>
            <a:pPr lvl="1"/>
            <a:r>
              <a:rPr lang="en-US" dirty="0"/>
              <a:t>Is: execute ‘bash’ interactive TTY in a </a:t>
            </a:r>
            <a:r>
              <a:rPr lang="en-US" i="1" dirty="0"/>
              <a:t>running</a:t>
            </a:r>
            <a:r>
              <a:rPr lang="en-US" dirty="0"/>
              <a:t> container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3" y="3567112"/>
            <a:ext cx="840930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6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00"/>
    </mc:Choice>
    <mc:Fallback xmlns="">
      <p:transition spd="slow" advTm="543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59D1E-4A16-4D99-8875-5411A4F182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Docker Networking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C10D74-7B9F-4552-9D00-071C0B07A8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Microservices communicate, right?</a:t>
            </a:r>
          </a:p>
        </p:txBody>
      </p:sp>
    </p:spTree>
    <p:extLst>
      <p:ext uri="{BB962C8B-B14F-4D97-AF65-F5344CB8AC3E}">
        <p14:creationId xmlns:p14="http://schemas.microsoft.com/office/powerpoint/2010/main" val="9820186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Networking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Distributed systems rely on networking!</a:t>
            </a:r>
          </a:p>
          <a:p>
            <a:r>
              <a:rPr lang="en-US" noProof="0" dirty="0"/>
              <a:t>By default, network is an </a:t>
            </a:r>
            <a:r>
              <a:rPr lang="en-US" b="1" noProof="0" dirty="0"/>
              <a:t>isolated resource </a:t>
            </a:r>
            <a:r>
              <a:rPr lang="en-US" noProof="0" dirty="0"/>
              <a:t>in Docker!</a:t>
            </a:r>
          </a:p>
          <a:p>
            <a:pPr lvl="1"/>
            <a:r>
              <a:rPr lang="en-US" noProof="0" dirty="0"/>
              <a:t>Ten Apache web servers, all listening on port 80, on the same machine!</a:t>
            </a:r>
          </a:p>
          <a:p>
            <a:endParaRPr lang="en-US" noProof="0" dirty="0"/>
          </a:p>
          <a:p>
            <a:r>
              <a:rPr lang="en-US" noProof="0" dirty="0"/>
              <a:t>Two core technologies</a:t>
            </a:r>
          </a:p>
          <a:p>
            <a:pPr lvl="1"/>
            <a:r>
              <a:rPr lang="en-US" noProof="0" dirty="0"/>
              <a:t>Port forwarding</a:t>
            </a:r>
          </a:p>
          <a:p>
            <a:pPr lvl="2"/>
            <a:r>
              <a:rPr lang="en-US" noProof="0" dirty="0"/>
              <a:t>For ‘exposing’ container services to the outside/host</a:t>
            </a:r>
          </a:p>
          <a:p>
            <a:pPr lvl="1"/>
            <a:r>
              <a:rPr lang="en-US" noProof="0" dirty="0"/>
              <a:t>Docker network drivers</a:t>
            </a:r>
          </a:p>
          <a:p>
            <a:pPr lvl="2"/>
            <a:r>
              <a:rPr lang="en-US" noProof="0" dirty="0"/>
              <a:t>For ‘binding’ container services together securely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660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5074" y="2908300"/>
            <a:ext cx="8382000" cy="1016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Port Forwarding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err="1"/>
              <a:t>docker</a:t>
            </a:r>
            <a:r>
              <a:rPr lang="en-US" noProof="0" dirty="0"/>
              <a:t> run -p 7777:6745 …</a:t>
            </a:r>
          </a:p>
          <a:p>
            <a:pPr lvl="1"/>
            <a:r>
              <a:rPr lang="en-US" noProof="0" dirty="0"/>
              <a:t>Bind container port 6745 in container to host’s external port 7777</a:t>
            </a:r>
          </a:p>
          <a:p>
            <a:pPr lvl="1"/>
            <a:r>
              <a:rPr lang="en-US" noProof="0" dirty="0"/>
              <a:t>So if you connect to ‘localhost:7777’ you will actually communicate with port 6745 of the service running in the </a:t>
            </a:r>
            <a:r>
              <a:rPr lang="en-US" noProof="0" dirty="0" err="1"/>
              <a:t>docker</a:t>
            </a:r>
            <a:r>
              <a:rPr lang="en-US" noProof="0" dirty="0"/>
              <a:t> container</a:t>
            </a:r>
          </a:p>
          <a:p>
            <a:pPr lvl="1"/>
            <a:endParaRPr lang="en-US" noProof="0" dirty="0"/>
          </a:p>
          <a:p>
            <a:r>
              <a:rPr lang="en-US" noProof="0" dirty="0"/>
              <a:t>Make docker services act like </a:t>
            </a:r>
            <a:r>
              <a:rPr lang="en-US" dirty="0"/>
              <a:t>they</a:t>
            </a:r>
            <a:r>
              <a:rPr lang="en-US" noProof="0" dirty="0"/>
              <a:t> are deployed on host</a:t>
            </a:r>
          </a:p>
          <a:p>
            <a:endParaRPr lang="en-US" dirty="0"/>
          </a:p>
          <a:p>
            <a:endParaRPr lang="en-US" noProof="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040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Network drivers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Any machine has several </a:t>
            </a:r>
            <a:r>
              <a:rPr lang="en-US" i="1" noProof="0" dirty="0"/>
              <a:t>network interfaces</a:t>
            </a:r>
          </a:p>
          <a:p>
            <a:pPr lvl="1"/>
            <a:r>
              <a:rPr lang="en-US" noProof="0" dirty="0"/>
              <a:t>Linux: ‘lo’ = Local Loopback, ‘ens32’ = Ethernet, …</a:t>
            </a:r>
          </a:p>
          <a:p>
            <a:r>
              <a:rPr lang="en-US" noProof="0" dirty="0"/>
              <a:t>Docker will create new networks and attach containers to them</a:t>
            </a:r>
          </a:p>
          <a:p>
            <a:pPr lvl="1"/>
            <a:r>
              <a:rPr lang="en-US" noProof="0" dirty="0"/>
              <a:t>By default they are not shared among containers</a:t>
            </a:r>
          </a:p>
          <a:p>
            <a:r>
              <a:rPr lang="en-US" sz="2400" b="1" noProof="0" dirty="0" err="1"/>
              <a:t>docker</a:t>
            </a:r>
            <a:r>
              <a:rPr lang="en-US" sz="2400" b="1" noProof="0" dirty="0"/>
              <a:t> run --</a:t>
            </a:r>
            <a:r>
              <a:rPr lang="en-US" sz="2400" b="1" i="1" noProof="0" dirty="0"/>
              <a:t>network=</a:t>
            </a:r>
            <a:r>
              <a:rPr lang="en-US" sz="2400" b="1" i="1" noProof="0" dirty="0" err="1"/>
              <a:t>container:daemon</a:t>
            </a:r>
            <a:r>
              <a:rPr lang="en-US" sz="2400" b="1" i="1" noProof="0" dirty="0"/>
              <a:t> </a:t>
            </a:r>
            <a:r>
              <a:rPr lang="en-US" sz="2400" b="1" noProof="0" dirty="0"/>
              <a:t>(image) </a:t>
            </a:r>
            <a:r>
              <a:rPr lang="en-US" sz="2400" b="1" noProof="0" dirty="0" err="1"/>
              <a:t>cmd</a:t>
            </a:r>
            <a:endParaRPr lang="en-US" sz="2400" b="1" noProof="0" dirty="0"/>
          </a:p>
          <a:p>
            <a:pPr lvl="1"/>
            <a:r>
              <a:rPr lang="en-US" noProof="0" dirty="0"/>
              <a:t>This container will now reuse the network of container named ‘daemon’, i.e. they can communicate!</a:t>
            </a:r>
          </a:p>
          <a:p>
            <a:r>
              <a:rPr lang="en-US" noProof="0" dirty="0"/>
              <a:t>Other options are</a:t>
            </a:r>
          </a:p>
          <a:p>
            <a:pPr lvl="1"/>
            <a:r>
              <a:rPr lang="en-US" noProof="0" dirty="0"/>
              <a:t>--network=host		reuse host’s network</a:t>
            </a:r>
          </a:p>
          <a:p>
            <a:pPr lvl="1"/>
            <a:r>
              <a:rPr lang="en-US" noProof="0" dirty="0"/>
              <a:t>--network=my-network	use named network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181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C5C8-BBD1-4C38-9154-96FED09F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Annoying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AB49A-8C89-4314-B83D-89D6C9375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This note has cost me a fair share of gray hair!</a:t>
            </a:r>
            <a:endParaRPr lang="en-US" b="1" i="1" dirty="0"/>
          </a:p>
          <a:p>
            <a:r>
              <a:rPr lang="en-US" b="1" i="1" dirty="0"/>
              <a:t>What about firewalls?</a:t>
            </a:r>
          </a:p>
          <a:p>
            <a:pPr lvl="1"/>
            <a:r>
              <a:rPr lang="en-US" dirty="0"/>
              <a:t>On my </a:t>
            </a:r>
            <a:r>
              <a:rPr lang="en-US" dirty="0" err="1"/>
              <a:t>DigitalOcean</a:t>
            </a:r>
            <a:r>
              <a:rPr lang="en-US" dirty="0"/>
              <a:t> machines I want a firewall up!</a:t>
            </a:r>
          </a:p>
          <a:p>
            <a:pPr lvl="1"/>
            <a:r>
              <a:rPr lang="en-US" dirty="0"/>
              <a:t>Not my field of expertise, so ‘</a:t>
            </a:r>
            <a:r>
              <a:rPr lang="en-US" dirty="0" err="1"/>
              <a:t>ufw</a:t>
            </a:r>
            <a:r>
              <a:rPr lang="en-US" dirty="0"/>
              <a:t>’ = easy beginners </a:t>
            </a:r>
            <a:r>
              <a:rPr lang="en-US" dirty="0" err="1"/>
              <a:t>linux</a:t>
            </a:r>
            <a:r>
              <a:rPr lang="en-US" dirty="0"/>
              <a:t> firewall</a:t>
            </a:r>
          </a:p>
          <a:p>
            <a:endParaRPr lang="en-US" dirty="0"/>
          </a:p>
          <a:p>
            <a:r>
              <a:rPr lang="en-US" i="1" dirty="0"/>
              <a:t>But Docker –p circumvents </a:t>
            </a:r>
            <a:r>
              <a:rPr lang="en-US" i="1" dirty="0" err="1"/>
              <a:t>ufw</a:t>
            </a:r>
            <a:r>
              <a:rPr lang="en-US" i="1" dirty="0"/>
              <a:t> and </a:t>
            </a:r>
            <a:r>
              <a:rPr lang="en-US" i="1" dirty="0" err="1"/>
              <a:t>ufw</a:t>
            </a:r>
            <a:r>
              <a:rPr lang="en-US" i="1" dirty="0"/>
              <a:t> does not know!</a:t>
            </a:r>
          </a:p>
          <a:p>
            <a:pPr lvl="1"/>
            <a:r>
              <a:rPr lang="en-US" i="1" dirty="0"/>
              <a:t>Docker calls ‘iptables’ directly</a:t>
            </a:r>
          </a:p>
          <a:p>
            <a:r>
              <a:rPr lang="en-US" dirty="0"/>
              <a:t>So – Docker –p punch a hole in the firewall that you cannot deny using </a:t>
            </a:r>
            <a:r>
              <a:rPr lang="en-US" dirty="0" err="1"/>
              <a:t>ufw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9AA45-7B37-4D32-B9E4-85C6D2D4B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ED08A-DD74-4B87-B860-72F7C96E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A6906-2340-421C-9608-3A3B0B7C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670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ACBBD-8BD6-4E50-A8F2-4D49214613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Docker Volumes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61AF49-FF71-4BCC-A8A6-C102865F7F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743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1C3BA-5114-44F5-A50E-4C4D5319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19DA7-12C6-461E-B27B-8C4779405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container is self-contained</a:t>
            </a:r>
          </a:p>
          <a:p>
            <a:pPr lvl="1"/>
            <a:r>
              <a:rPr lang="en-US" dirty="0"/>
              <a:t>All ‘disks’ are virtual disks within the container</a:t>
            </a:r>
          </a:p>
          <a:p>
            <a:pPr lvl="1"/>
            <a:r>
              <a:rPr lang="en-US" dirty="0"/>
              <a:t>Practical for single-file deployments </a:t>
            </a:r>
            <a:r>
              <a:rPr lang="en-US" dirty="0">
                <a:sym typeface="Wingdings" panose="05000000000000000000" pitchFamily="2" charset="2"/>
              </a:rPr>
              <a:t>  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But... </a:t>
            </a:r>
            <a:r>
              <a:rPr lang="en-US" i="1" dirty="0">
                <a:sym typeface="Wingdings" panose="05000000000000000000" pitchFamily="2" charset="2"/>
              </a:rPr>
              <a:t>Not so practical</a:t>
            </a:r>
            <a:r>
              <a:rPr lang="en-US" dirty="0">
                <a:sym typeface="Wingdings" panose="05000000000000000000" pitchFamily="2" charset="2"/>
              </a:rPr>
              <a:t> for persistent data !!!</a:t>
            </a:r>
          </a:p>
          <a:p>
            <a:r>
              <a:rPr lang="en-US" b="1" dirty="0">
                <a:sym typeface="Wingdings" panose="05000000000000000000" pitchFamily="2" charset="2"/>
              </a:rPr>
              <a:t>Docker Volumes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Is the solution to this issue – volumes are stored </a:t>
            </a:r>
            <a:r>
              <a:rPr lang="en-US" b="1" i="1" dirty="0">
                <a:sym typeface="Wingdings" panose="05000000000000000000" pitchFamily="2" charset="2"/>
              </a:rPr>
              <a:t>on host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Switch </a:t>
            </a:r>
            <a:r>
              <a:rPr lang="en-US" b="1" dirty="0">
                <a:sym typeface="Wingdings" panose="05000000000000000000" pitchFamily="2" charset="2"/>
              </a:rPr>
              <a:t>‘- v </a:t>
            </a:r>
            <a:r>
              <a:rPr lang="en-US" b="1" dirty="0" err="1">
                <a:sym typeface="Wingdings" panose="05000000000000000000" pitchFamily="2" charset="2"/>
              </a:rPr>
              <a:t>hostfolder:containerfolder</a:t>
            </a:r>
            <a:r>
              <a:rPr lang="en-US" b="1" dirty="0">
                <a:sym typeface="Wingdings" panose="05000000000000000000" pitchFamily="2" charset="2"/>
              </a:rPr>
              <a:t>’ </a:t>
            </a:r>
            <a:r>
              <a:rPr lang="en-US" dirty="0">
                <a:sym typeface="Wingdings" panose="05000000000000000000" pitchFamily="2" charset="2"/>
              </a:rPr>
              <a:t>means ”mount </a:t>
            </a:r>
            <a:r>
              <a:rPr lang="en-US" dirty="0" err="1">
                <a:sym typeface="Wingdings" panose="05000000000000000000" pitchFamily="2" charset="2"/>
              </a:rPr>
              <a:t>hostfolder</a:t>
            </a:r>
            <a:r>
              <a:rPr lang="en-US" dirty="0">
                <a:sym typeface="Wingdings" panose="05000000000000000000" pitchFamily="2" charset="2"/>
              </a:rPr>
              <a:t> so it appears on path </a:t>
            </a:r>
            <a:r>
              <a:rPr lang="en-US" dirty="0" err="1">
                <a:sym typeface="Wingdings" panose="05000000000000000000" pitchFamily="2" charset="2"/>
              </a:rPr>
              <a:t>containerfolder</a:t>
            </a:r>
            <a:r>
              <a:rPr lang="en-US" dirty="0">
                <a:sym typeface="Wingdings" panose="05000000000000000000" pitchFamily="2" charset="2"/>
              </a:rPr>
              <a:t>’ in the container!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F6250-A640-471E-9C93-B22C90E46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B58CC-950D-4ECC-A3E9-602762898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C504C-0999-45BA-9744-5F217778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81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E9F78-7761-47CF-B059-8856295C7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436A9E6-6FA2-47D7-9A91-31BE08AA6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333500"/>
            <a:ext cx="6858000" cy="200025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C0178-CA82-41CA-85BA-8E3156B72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40C93-A94C-4C89-8095-F2F341AA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E449C-ABCB-4095-B679-7E8743BB8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AEE073-2F91-4153-88AE-9F3CE522E391}"/>
              </a:ext>
            </a:extLst>
          </p:cNvPr>
          <p:cNvSpPr/>
          <p:nvPr/>
        </p:nvSpPr>
        <p:spPr>
          <a:xfrm>
            <a:off x="5181600" y="3238500"/>
            <a:ext cx="2667000" cy="381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(Docker web site, 2019)</a:t>
            </a:r>
            <a:endParaRPr lang="en-US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078A9-62F0-496F-931E-4A6270B64B31}"/>
              </a:ext>
            </a:extLst>
          </p:cNvPr>
          <p:cNvSpPr/>
          <p:nvPr/>
        </p:nvSpPr>
        <p:spPr>
          <a:xfrm>
            <a:off x="2362200" y="3924300"/>
            <a:ext cx="47244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That is, not just program/code, but the required execution environment</a:t>
            </a:r>
          </a:p>
        </p:txBody>
      </p:sp>
    </p:spTree>
    <p:extLst>
      <p:ext uri="{BB962C8B-B14F-4D97-AF65-F5344CB8AC3E}">
        <p14:creationId xmlns:p14="http://schemas.microsoft.com/office/powerpoint/2010/main" val="101369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18"/>
    </mc:Choice>
    <mc:Fallback xmlns="">
      <p:transition spd="slow" advTm="26718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AA590-BBA5-494A-B132-2F1B77952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B5A87-0064-4986-A226-B4A4171FC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the following do?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One caveat…</a:t>
            </a:r>
          </a:p>
          <a:p>
            <a:pPr lvl="1"/>
            <a:r>
              <a:rPr lang="en-US" dirty="0"/>
              <a:t>You have to know in which folder the service stores its persistent data</a:t>
            </a:r>
          </a:p>
          <a:p>
            <a:pPr lvl="2"/>
            <a:r>
              <a:rPr lang="en-US" dirty="0"/>
              <a:t>MongoDB:	/data/</a:t>
            </a:r>
            <a:r>
              <a:rPr lang="en-US" dirty="0" err="1"/>
              <a:t>db</a:t>
            </a:r>
            <a:endParaRPr lang="en-US" dirty="0"/>
          </a:p>
          <a:p>
            <a:pPr lvl="2"/>
            <a:r>
              <a:rPr lang="en-US" dirty="0"/>
              <a:t>MariaDB:	/var/lib/</a:t>
            </a:r>
            <a:r>
              <a:rPr lang="en-US" dirty="0" err="1"/>
              <a:t>mysql</a:t>
            </a:r>
            <a:endParaRPr lang="en-US" dirty="0"/>
          </a:p>
          <a:p>
            <a:pPr lvl="2"/>
            <a:r>
              <a:rPr lang="en-US" dirty="0"/>
              <a:t>Etc. </a:t>
            </a:r>
            <a:r>
              <a:rPr lang="en-US" dirty="0" err="1"/>
              <a:t>ect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AB6F8-1BAE-465A-B72F-3F6DEB4BB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5ED96-D4CE-47B9-8173-0465EA6AD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B6B8F-B243-43EC-BBCC-813842804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C97CAF-BD06-4CA9-884D-4AE022EFB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714500"/>
            <a:ext cx="8001000" cy="495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01645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1E499-F6D3-4A52-9E8B-DF623DEF4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Named Volumes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AF2A1-BE6C-4E03-B65A-DC5871F74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Actually ‘-v’ and mounted volumes is </a:t>
            </a:r>
            <a:r>
              <a:rPr lang="en-US" i="1" dirty="0"/>
              <a:t>so yesterday…</a:t>
            </a:r>
          </a:p>
          <a:p>
            <a:endParaRPr lang="en-US" dirty="0"/>
          </a:p>
          <a:p>
            <a:r>
              <a:rPr lang="en-US" dirty="0"/>
              <a:t>Instead of mounting on the host, you can let Docker organize it using </a:t>
            </a:r>
            <a:r>
              <a:rPr lang="en-US" i="1" dirty="0"/>
              <a:t>named volumes</a:t>
            </a:r>
            <a:endParaRPr lang="en-US" dirty="0"/>
          </a:p>
          <a:p>
            <a:pPr lvl="1"/>
            <a:r>
              <a:rPr lang="en-US" dirty="0"/>
              <a:t>Required when deploying on swarms!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 – we will return to that later…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E97F2-CBC4-4046-B227-368B34D82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1D1E4-DACF-4C4A-85EB-849D9B5FC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684BC-CB78-4D9E-8B3D-CBCF13F5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172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Docker is a </a:t>
            </a:r>
            <a:r>
              <a:rPr lang="en-US" i="1" dirty="0"/>
              <a:t>light-weight process VM technology based upon Linux</a:t>
            </a:r>
          </a:p>
          <a:p>
            <a:endParaRPr lang="en-US" i="1" dirty="0"/>
          </a:p>
          <a:p>
            <a:r>
              <a:rPr lang="en-US" dirty="0"/>
              <a:t>It will form the backbone throughout this course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The learning curve is a bit steep – zillions of commands and parameters 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944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it on the Web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79499"/>
            <a:ext cx="7086600" cy="426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62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FC59AF4-862E-447A-B306-8745A183D8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Containers are Virtual Machines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C8524CB4-8251-4489-8CB4-21C495FA78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4B99C-7E10-45EC-87FD-8D4DA72C9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6DCA8-9D02-4749-BEC1-EA10120C1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AE282-6754-4BDF-8AF5-490FD363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6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7"/>
    </mc:Choice>
    <mc:Fallback xmlns="">
      <p:transition spd="slow" advTm="235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>
                <a:ea typeface="ＭＳ Ｐゴシック" pitchFamily="34" charset="-128"/>
              </a:rPr>
              <a:t>A Virtual Machine</a:t>
            </a:r>
          </a:p>
        </p:txBody>
      </p:sp>
      <p:sp>
        <p:nvSpPr>
          <p:cNvPr id="18438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400">
              <a:ea typeface="ＭＳ Ｐゴシック" pitchFamily="34" charset="-128"/>
            </a:endParaRPr>
          </a:p>
        </p:txBody>
      </p:sp>
      <p:sp>
        <p:nvSpPr>
          <p:cNvPr id="18439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400" noProof="0" dirty="0">
                <a:ea typeface="ＭＳ Ｐゴシック" pitchFamily="34" charset="-128"/>
              </a:rPr>
              <a:t>Hardware Abstraction</a:t>
            </a:r>
          </a:p>
          <a:p>
            <a:pPr lvl="1" eaLnBrk="1" hangingPunct="1"/>
            <a:r>
              <a:rPr lang="en-US" altLang="en-US" sz="2000" noProof="0" dirty="0">
                <a:ea typeface="ＭＳ Ｐゴシック" pitchFamily="34" charset="-128"/>
              </a:rPr>
              <a:t>Virtual processor, memory, devices, etc.</a:t>
            </a:r>
          </a:p>
          <a:p>
            <a:pPr eaLnBrk="1" hangingPunct="1"/>
            <a:r>
              <a:rPr lang="en-US" altLang="en-US" sz="2400" noProof="0" dirty="0">
                <a:ea typeface="ＭＳ Ｐゴシック" pitchFamily="34" charset="-128"/>
              </a:rPr>
              <a:t>Virtualization Software</a:t>
            </a:r>
          </a:p>
          <a:p>
            <a:pPr lvl="1" eaLnBrk="1" hangingPunct="1"/>
            <a:r>
              <a:rPr lang="en-US" altLang="en-US" sz="2000" noProof="0" dirty="0">
                <a:ea typeface="ＭＳ Ｐゴシック" pitchFamily="34" charset="-128"/>
              </a:rPr>
              <a:t>Indirection: Decouple hardware and OS</a:t>
            </a:r>
          </a:p>
          <a:p>
            <a:pPr lvl="1" eaLnBrk="1" hangingPunct="1"/>
            <a:r>
              <a:rPr lang="en-US" altLang="en-US" sz="2000" noProof="0" dirty="0">
                <a:ea typeface="ＭＳ Ｐゴシック" pitchFamily="34" charset="-128"/>
              </a:rPr>
              <a:t>Multiplex physical hardware across guest VMs</a:t>
            </a:r>
          </a:p>
        </p:txBody>
      </p:sp>
      <p:graphicFrame>
        <p:nvGraphicFramePr>
          <p:cNvPr id="1844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71488" y="1545166"/>
          <a:ext cx="4062829" cy="3796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3" imgW="7004878" imgH="6546341" progId="PaintShopPro">
                  <p:embed/>
                </p:oleObj>
              </mc:Choice>
              <mc:Fallback>
                <p:oleObj name="Paint Shop Pro Image" r:id="rId3" imgW="7004878" imgH="6546341" progId="PaintShopPro">
                  <p:embed/>
                  <p:pic>
                    <p:nvPicPr>
                      <p:cNvPr id="184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1545166"/>
                        <a:ext cx="4062829" cy="3796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7BBD5F-9990-49E8-8FCC-BAC36E8CD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BFCDB7-5307-4D6A-AF04-0A010B88F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061EB-6CAD-4291-91BF-A7297DB9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7DAEB-CBA3-45FE-AB10-5623185A56F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17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>
                <a:ea typeface="ＭＳ Ｐゴシック" pitchFamily="34" charset="-128"/>
              </a:rPr>
              <a:t>Types of VMs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>
                <a:ea typeface="ＭＳ Ｐゴシック" pitchFamily="34" charset="-128"/>
              </a:rPr>
              <a:t>Smith &amp; Nair 2005</a:t>
            </a:r>
          </a:p>
          <a:p>
            <a:pPr eaLnBrk="1" hangingPunct="1"/>
            <a:endParaRPr lang="en-US" altLang="en-US" noProof="0" dirty="0">
              <a:ea typeface="ＭＳ Ｐゴシック" pitchFamily="34" charset="-128"/>
            </a:endParaRPr>
          </a:p>
          <a:p>
            <a:pPr eaLnBrk="1" hangingPunct="1"/>
            <a:r>
              <a:rPr lang="en-US" altLang="en-US" noProof="0" dirty="0">
                <a:ea typeface="ＭＳ Ｐゴシック" pitchFamily="34" charset="-128"/>
              </a:rPr>
              <a:t>Two super classes</a:t>
            </a:r>
          </a:p>
          <a:p>
            <a:pPr lvl="1" eaLnBrk="1" hangingPunct="1"/>
            <a:r>
              <a:rPr lang="en-US" altLang="en-US" noProof="0" dirty="0">
                <a:ea typeface="ＭＳ Ｐゴシック" pitchFamily="34" charset="-128"/>
              </a:rPr>
              <a:t>Process VM</a:t>
            </a:r>
          </a:p>
          <a:p>
            <a:pPr lvl="1" eaLnBrk="1" hangingPunct="1"/>
            <a:r>
              <a:rPr lang="en-US" altLang="en-US" noProof="0" dirty="0">
                <a:ea typeface="ＭＳ Ｐゴシック" pitchFamily="34" charset="-128"/>
              </a:rPr>
              <a:t>System VM</a:t>
            </a:r>
          </a:p>
          <a:p>
            <a:pPr lvl="1" eaLnBrk="1" hangingPunct="1"/>
            <a:endParaRPr lang="en-US" altLang="en-US" noProof="0" dirty="0">
              <a:ea typeface="ＭＳ Ｐゴシック" pitchFamily="34" charset="-128"/>
            </a:endParaRPr>
          </a:p>
          <a:p>
            <a:pPr eaLnBrk="1" hangingPunct="1"/>
            <a:endParaRPr lang="en-US" altLang="en-US" noProof="0" dirty="0">
              <a:ea typeface="ＭＳ Ｐゴシック" pitchFamily="34" charset="-128"/>
            </a:endParaRPr>
          </a:p>
          <a:p>
            <a:pPr eaLnBrk="1" hangingPunct="1"/>
            <a:r>
              <a:rPr lang="en-US" altLang="en-US" noProof="0" dirty="0">
                <a:ea typeface="ＭＳ Ｐゴシック" pitchFamily="34" charset="-128"/>
              </a:rPr>
              <a:t>Both can be sub classed based upon supporting virtualization of </a:t>
            </a:r>
            <a:r>
              <a:rPr lang="en-US" altLang="en-US" i="1" noProof="0" dirty="0">
                <a:ea typeface="ＭＳ Ｐゴシック" pitchFamily="34" charset="-128"/>
              </a:rPr>
              <a:t>same</a:t>
            </a:r>
            <a:r>
              <a:rPr lang="en-US" altLang="en-US" noProof="0" dirty="0">
                <a:ea typeface="ＭＳ Ｐゴシック" pitchFamily="34" charset="-128"/>
              </a:rPr>
              <a:t> or </a:t>
            </a:r>
            <a:r>
              <a:rPr lang="en-US" altLang="en-US" i="1" noProof="0" dirty="0">
                <a:ea typeface="ＭＳ Ｐゴシック" pitchFamily="34" charset="-128"/>
              </a:rPr>
              <a:t>different</a:t>
            </a:r>
            <a:r>
              <a:rPr lang="en-US" altLang="en-US" noProof="0" dirty="0">
                <a:ea typeface="ＭＳ Ｐゴシック" pitchFamily="34" charset="-128"/>
              </a:rPr>
              <a:t> ISA (Instruction Set Architecture).</a:t>
            </a:r>
          </a:p>
          <a:p>
            <a:pPr lvl="1" eaLnBrk="1" hangingPunct="1"/>
            <a:endParaRPr lang="en-US" altLang="en-US" noProof="0" dirty="0">
              <a:ea typeface="ＭＳ Ｐゴシック" pitchFamily="34" charset="-128"/>
            </a:endParaRPr>
          </a:p>
        </p:txBody>
      </p:sp>
      <p:graphicFrame>
        <p:nvGraphicFramePr>
          <p:cNvPr id="21511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4576764" y="1119188"/>
          <a:ext cx="4355707" cy="2515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2" imgW="10370732" imgH="5990244" progId="PaintShopPro">
                  <p:embed/>
                </p:oleObj>
              </mc:Choice>
              <mc:Fallback>
                <p:oleObj name="Paint Shop Pro Image" r:id="rId2" imgW="10370732" imgH="5990244" progId="PaintShopPro">
                  <p:embed/>
                  <p:pic>
                    <p:nvPicPr>
                      <p:cNvPr id="215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764" y="1119188"/>
                        <a:ext cx="4355707" cy="2515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87C9D6-B063-45AB-9D7B-4199602C9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10C9C1-CF93-4183-9946-09414355D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16A73-4E2A-4F4A-92DE-FFCB294C9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54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>
                <a:ea typeface="ＭＳ Ｐゴシック" pitchFamily="34" charset="-128"/>
              </a:rPr>
              <a:t>Process / System VM</a:t>
            </a:r>
          </a:p>
        </p:txBody>
      </p:sp>
      <p:graphicFrame>
        <p:nvGraphicFramePr>
          <p:cNvPr id="2253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226252"/>
              </p:ext>
            </p:extLst>
          </p:nvPr>
        </p:nvGraphicFramePr>
        <p:xfrm>
          <a:off x="489857" y="950618"/>
          <a:ext cx="5365854" cy="4346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2" imgW="9756098" imgH="7902439" progId="PaintShopPro">
                  <p:embed/>
                </p:oleObj>
              </mc:Choice>
              <mc:Fallback>
                <p:oleObj name="Paint Shop Pro Image" r:id="rId2" imgW="9756098" imgH="7902439" progId="PaintShopPro">
                  <p:embed/>
                  <p:pic>
                    <p:nvPicPr>
                      <p:cNvPr id="2253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857" y="950618"/>
                        <a:ext cx="5365854" cy="4346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6399B4-91A3-4589-A545-86AC98A31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B6FEA9-A9E8-4513-9535-C0B3281B7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FD7FE-E8F8-4D49-96F4-F1284BC0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F00451-A919-4C70-BD72-E86DA0A3C2D2}"/>
              </a:ext>
            </a:extLst>
          </p:cNvPr>
          <p:cNvSpPr/>
          <p:nvPr/>
        </p:nvSpPr>
        <p:spPr>
          <a:xfrm>
            <a:off x="6019800" y="1333500"/>
            <a:ext cx="2286000" cy="990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/>
              <a:t>Ex: Java VM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F28BAC-01AC-4342-B050-1C7CA93902CB}"/>
              </a:ext>
            </a:extLst>
          </p:cNvPr>
          <p:cNvSpPr/>
          <p:nvPr/>
        </p:nvSpPr>
        <p:spPr>
          <a:xfrm>
            <a:off x="6019800" y="3619500"/>
            <a:ext cx="2286000" cy="990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/>
              <a:t>Ex: </a:t>
            </a:r>
            <a:r>
              <a:rPr lang="da-DK" sz="2000" dirty="0" err="1"/>
              <a:t>VMWare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6911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C0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2282</Words>
  <Application>Microsoft Office PowerPoint</Application>
  <PresentationFormat>On-screen Show (16:10)</PresentationFormat>
  <Paragraphs>478</Paragraphs>
  <Slides>53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Office Theme</vt:lpstr>
      <vt:lpstr>Paint Shop Pro Image</vt:lpstr>
      <vt:lpstr>Microservices and DevOps</vt:lpstr>
      <vt:lpstr>The DevOps Problem</vt:lpstr>
      <vt:lpstr>Was Solved in 1960’ies</vt:lpstr>
      <vt:lpstr>Docker = Container</vt:lpstr>
      <vt:lpstr>Definition</vt:lpstr>
      <vt:lpstr>Containers are Virtual Machines</vt:lpstr>
      <vt:lpstr>A Virtual Machine</vt:lpstr>
      <vt:lpstr>Types of VMs</vt:lpstr>
      <vt:lpstr>Process / System VM</vt:lpstr>
      <vt:lpstr>Moving the boundary</vt:lpstr>
      <vt:lpstr>Classifying Docker</vt:lpstr>
      <vt:lpstr>Docker Engine</vt:lpstr>
      <vt:lpstr>Images and Containers</vt:lpstr>
      <vt:lpstr>Example</vt:lpstr>
      <vt:lpstr>Example</vt:lpstr>
      <vt:lpstr>Host and Guest</vt:lpstr>
      <vt:lpstr>Linux LXC technologies</vt:lpstr>
      <vt:lpstr>Docker Image</vt:lpstr>
      <vt:lpstr>Images</vt:lpstr>
      <vt:lpstr>Building Images</vt:lpstr>
      <vt:lpstr>Dockerfiles</vt:lpstr>
      <vt:lpstr>Building Images</vt:lpstr>
      <vt:lpstr>Anatomy</vt:lpstr>
      <vt:lpstr>Building Image</vt:lpstr>
      <vt:lpstr>Building Image</vt:lpstr>
      <vt:lpstr>Example</vt:lpstr>
      <vt:lpstr>CMD vrs RUN</vt:lpstr>
      <vt:lpstr>No No’s</vt:lpstr>
      <vt:lpstr> Infrastructure-as-code</vt:lpstr>
      <vt:lpstr>MultiStage DockerFiles</vt:lpstr>
      <vt:lpstr>Example Exercise</vt:lpstr>
      <vt:lpstr>Docker Hub</vt:lpstr>
      <vt:lpstr>Docker Hub</vt:lpstr>
      <vt:lpstr>Docker Hub</vt:lpstr>
      <vt:lpstr>Image Naming</vt:lpstr>
      <vt:lpstr>Container Lifecycle Management</vt:lpstr>
      <vt:lpstr>We need to…</vt:lpstr>
      <vt:lpstr>Images</vt:lpstr>
      <vt:lpstr>Containers</vt:lpstr>
      <vt:lpstr>Docker run</vt:lpstr>
      <vt:lpstr>Containers</vt:lpstr>
      <vt:lpstr>Containers</vt:lpstr>
      <vt:lpstr>Docker Networking</vt:lpstr>
      <vt:lpstr>Networking</vt:lpstr>
      <vt:lpstr>Port Forwarding</vt:lpstr>
      <vt:lpstr>Network drivers</vt:lpstr>
      <vt:lpstr>Annoying Note</vt:lpstr>
      <vt:lpstr>Docker Volumes</vt:lpstr>
      <vt:lpstr>Persistence</vt:lpstr>
      <vt:lpstr>Exercise</vt:lpstr>
      <vt:lpstr>Named Volumes</vt:lpstr>
      <vt:lpstr>Summary</vt:lpstr>
      <vt:lpstr>Find it on the Web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101</cp:revision>
  <dcterms:created xsi:type="dcterms:W3CDTF">2006-08-16T00:00:00Z</dcterms:created>
  <dcterms:modified xsi:type="dcterms:W3CDTF">2021-08-26T07:55:27Z</dcterms:modified>
</cp:coreProperties>
</file>